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43"/>
  </p:notesMasterIdLst>
  <p:handoutMasterIdLst>
    <p:handoutMasterId r:id="rId44"/>
  </p:handoutMasterIdLst>
  <p:sldIdLst>
    <p:sldId id="290" r:id="rId3"/>
    <p:sldId id="292" r:id="rId4"/>
    <p:sldId id="293" r:id="rId5"/>
    <p:sldId id="287" r:id="rId6"/>
    <p:sldId id="288" r:id="rId7"/>
    <p:sldId id="294" r:id="rId8"/>
    <p:sldId id="322" r:id="rId9"/>
    <p:sldId id="304" r:id="rId10"/>
    <p:sldId id="296" r:id="rId11"/>
    <p:sldId id="297" r:id="rId12"/>
    <p:sldId id="301" r:id="rId13"/>
    <p:sldId id="303" r:id="rId14"/>
    <p:sldId id="298" r:id="rId15"/>
    <p:sldId id="305" r:id="rId16"/>
    <p:sldId id="308" r:id="rId17"/>
    <p:sldId id="306" r:id="rId18"/>
    <p:sldId id="307" r:id="rId19"/>
    <p:sldId id="309" r:id="rId20"/>
    <p:sldId id="316" r:id="rId21"/>
    <p:sldId id="315" r:id="rId22"/>
    <p:sldId id="310" r:id="rId23"/>
    <p:sldId id="311" r:id="rId24"/>
    <p:sldId id="312" r:id="rId25"/>
    <p:sldId id="313" r:id="rId26"/>
    <p:sldId id="314" r:id="rId27"/>
    <p:sldId id="318" r:id="rId28"/>
    <p:sldId id="319" r:id="rId29"/>
    <p:sldId id="317" r:id="rId30"/>
    <p:sldId id="320" r:id="rId31"/>
    <p:sldId id="330" r:id="rId32"/>
    <p:sldId id="323" r:id="rId33"/>
    <p:sldId id="321" r:id="rId34"/>
    <p:sldId id="324" r:id="rId35"/>
    <p:sldId id="325" r:id="rId36"/>
    <p:sldId id="266" r:id="rId37"/>
    <p:sldId id="327" r:id="rId38"/>
    <p:sldId id="328" r:id="rId39"/>
    <p:sldId id="329" r:id="rId40"/>
    <p:sldId id="295" r:id="rId41"/>
    <p:sldId id="331" r:id="rId42"/>
  </p:sldIdLst>
  <p:sldSz cx="9144000" cy="6858000" type="screen4x3"/>
  <p:notesSz cx="6858000" cy="9947275"/>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60"/>
  </p:normalViewPr>
  <p:slideViewPr>
    <p:cSldViewPr>
      <p:cViewPr varScale="1">
        <p:scale>
          <a:sx n="87" d="100"/>
          <a:sy n="87" d="100"/>
        </p:scale>
        <p:origin x="17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225292472707786E-2"/>
          <c:y val="2.4646686934730832E-2"/>
          <c:w val="0.91311878848751749"/>
          <c:h val="0.85398152977242947"/>
        </c:manualLayout>
      </c:layout>
      <c:lineChart>
        <c:grouping val="standard"/>
        <c:varyColors val="0"/>
        <c:ser>
          <c:idx val="0"/>
          <c:order val="0"/>
          <c:tx>
            <c:strRef>
              <c:f>Hoja1!$B$1</c:f>
              <c:strCache>
                <c:ptCount val="1"/>
                <c:pt idx="0">
                  <c:v>Porcentaje de mortalidad</c:v>
                </c:pt>
              </c:strCache>
            </c:strRef>
          </c:tx>
          <c:marker>
            <c:symbol val="none"/>
          </c:marker>
          <c:cat>
            <c:numRef>
              <c:f>Hoja1!$A$2:$A$7</c:f>
              <c:numCache>
                <c:formatCode>General</c:formatCode>
                <c:ptCount val="6"/>
                <c:pt idx="0">
                  <c:v>1960</c:v>
                </c:pt>
                <c:pt idx="1">
                  <c:v>1970</c:v>
                </c:pt>
                <c:pt idx="2">
                  <c:v>1980</c:v>
                </c:pt>
                <c:pt idx="3">
                  <c:v>1990</c:v>
                </c:pt>
                <c:pt idx="4">
                  <c:v>2000</c:v>
                </c:pt>
                <c:pt idx="5">
                  <c:v>2010</c:v>
                </c:pt>
              </c:numCache>
            </c:numRef>
          </c:cat>
          <c:val>
            <c:numRef>
              <c:f>Hoja1!$B$2:$B$7</c:f>
              <c:numCache>
                <c:formatCode>General</c:formatCode>
                <c:ptCount val="6"/>
                <c:pt idx="0">
                  <c:v>29</c:v>
                </c:pt>
                <c:pt idx="1">
                  <c:v>21</c:v>
                </c:pt>
                <c:pt idx="2">
                  <c:v>11.9</c:v>
                </c:pt>
                <c:pt idx="3">
                  <c:v>10.6</c:v>
                </c:pt>
                <c:pt idx="4">
                  <c:v>11.4</c:v>
                </c:pt>
                <c:pt idx="5">
                  <c:v>12.6</c:v>
                </c:pt>
              </c:numCache>
            </c:numRef>
          </c:val>
          <c:smooth val="0"/>
        </c:ser>
        <c:dLbls>
          <c:showLegendKey val="0"/>
          <c:showVal val="0"/>
          <c:showCatName val="0"/>
          <c:showSerName val="0"/>
          <c:showPercent val="0"/>
          <c:showBubbleSize val="0"/>
        </c:dLbls>
        <c:smooth val="0"/>
        <c:axId val="122152624"/>
        <c:axId val="121921776"/>
      </c:lineChart>
      <c:catAx>
        <c:axId val="122152624"/>
        <c:scaling>
          <c:orientation val="minMax"/>
        </c:scaling>
        <c:delete val="0"/>
        <c:axPos val="b"/>
        <c:numFmt formatCode="General" sourceLinked="1"/>
        <c:majorTickMark val="out"/>
        <c:minorTickMark val="none"/>
        <c:tickLblPos val="nextTo"/>
        <c:txPr>
          <a:bodyPr/>
          <a:lstStyle/>
          <a:p>
            <a:pPr>
              <a:defRPr sz="1800"/>
            </a:pPr>
            <a:endParaRPr lang="es-AR"/>
          </a:p>
        </c:txPr>
        <c:crossAx val="121921776"/>
        <c:crosses val="autoZero"/>
        <c:auto val="1"/>
        <c:lblAlgn val="ctr"/>
        <c:lblOffset val="100"/>
        <c:noMultiLvlLbl val="0"/>
      </c:catAx>
      <c:valAx>
        <c:axId val="121921776"/>
        <c:scaling>
          <c:orientation val="minMax"/>
        </c:scaling>
        <c:delete val="0"/>
        <c:axPos val="l"/>
        <c:majorGridlines/>
        <c:numFmt formatCode="General" sourceLinked="1"/>
        <c:majorTickMark val="out"/>
        <c:minorTickMark val="none"/>
        <c:tickLblPos val="nextTo"/>
        <c:crossAx val="1221526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539124276046623E-2"/>
          <c:y val="7.4562469998092601E-2"/>
          <c:w val="0.91311878848751749"/>
          <c:h val="0.85398152977242947"/>
        </c:manualLayout>
      </c:layout>
      <c:lineChart>
        <c:grouping val="standard"/>
        <c:varyColors val="0"/>
        <c:ser>
          <c:idx val="0"/>
          <c:order val="0"/>
          <c:tx>
            <c:strRef>
              <c:f>Hoja1!$B$1</c:f>
              <c:strCache>
                <c:ptCount val="1"/>
                <c:pt idx="0">
                  <c:v>Porcentaje de mortalidad</c:v>
                </c:pt>
              </c:strCache>
            </c:strRef>
          </c:tx>
          <c:marker>
            <c:symbol val="none"/>
          </c:marker>
          <c:cat>
            <c:numRef>
              <c:f>Hoja1!$A$2:$A$7</c:f>
              <c:numCache>
                <c:formatCode>General</c:formatCode>
                <c:ptCount val="6"/>
                <c:pt idx="0">
                  <c:v>1960</c:v>
                </c:pt>
                <c:pt idx="1">
                  <c:v>1970</c:v>
                </c:pt>
                <c:pt idx="2">
                  <c:v>1980</c:v>
                </c:pt>
                <c:pt idx="3">
                  <c:v>1990</c:v>
                </c:pt>
                <c:pt idx="4">
                  <c:v>2000</c:v>
                </c:pt>
                <c:pt idx="5">
                  <c:v>2010</c:v>
                </c:pt>
              </c:numCache>
            </c:numRef>
          </c:cat>
          <c:val>
            <c:numRef>
              <c:f>Hoja1!$B$2:$B$7</c:f>
              <c:numCache>
                <c:formatCode>General</c:formatCode>
                <c:ptCount val="6"/>
                <c:pt idx="0">
                  <c:v>29</c:v>
                </c:pt>
                <c:pt idx="1">
                  <c:v>21</c:v>
                </c:pt>
                <c:pt idx="2">
                  <c:v>11.9</c:v>
                </c:pt>
                <c:pt idx="3">
                  <c:v>10.6</c:v>
                </c:pt>
                <c:pt idx="4">
                  <c:v>11.4</c:v>
                </c:pt>
                <c:pt idx="5">
                  <c:v>12.6</c:v>
                </c:pt>
              </c:numCache>
            </c:numRef>
          </c:val>
          <c:smooth val="0"/>
        </c:ser>
        <c:dLbls>
          <c:showLegendKey val="0"/>
          <c:showVal val="0"/>
          <c:showCatName val="0"/>
          <c:showSerName val="0"/>
          <c:showPercent val="0"/>
          <c:showBubbleSize val="0"/>
        </c:dLbls>
        <c:smooth val="0"/>
        <c:axId val="9364064"/>
        <c:axId val="123659040"/>
      </c:lineChart>
      <c:catAx>
        <c:axId val="9364064"/>
        <c:scaling>
          <c:orientation val="minMax"/>
        </c:scaling>
        <c:delete val="0"/>
        <c:axPos val="b"/>
        <c:numFmt formatCode="General" sourceLinked="1"/>
        <c:majorTickMark val="out"/>
        <c:minorTickMark val="none"/>
        <c:tickLblPos val="nextTo"/>
        <c:txPr>
          <a:bodyPr/>
          <a:lstStyle/>
          <a:p>
            <a:pPr>
              <a:defRPr sz="1400"/>
            </a:pPr>
            <a:endParaRPr lang="es-AR"/>
          </a:p>
        </c:txPr>
        <c:crossAx val="123659040"/>
        <c:crosses val="autoZero"/>
        <c:auto val="1"/>
        <c:lblAlgn val="ctr"/>
        <c:lblOffset val="100"/>
        <c:noMultiLvlLbl val="0"/>
      </c:catAx>
      <c:valAx>
        <c:axId val="123659040"/>
        <c:scaling>
          <c:orientation val="minMax"/>
        </c:scaling>
        <c:delete val="0"/>
        <c:axPos val="l"/>
        <c:majorGridlines/>
        <c:numFmt formatCode="General" sourceLinked="1"/>
        <c:majorTickMark val="out"/>
        <c:minorTickMark val="none"/>
        <c:tickLblPos val="nextTo"/>
        <c:crossAx val="9364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754103345242339E-2"/>
          <c:y val="6.858395206558969E-2"/>
          <c:w val="0.91311878848751749"/>
          <c:h val="0.85398152977242947"/>
        </c:manualLayout>
      </c:layout>
      <c:lineChart>
        <c:grouping val="standard"/>
        <c:varyColors val="0"/>
        <c:ser>
          <c:idx val="0"/>
          <c:order val="0"/>
          <c:tx>
            <c:strRef>
              <c:f>Hoja1!$B$1</c:f>
              <c:strCache>
                <c:ptCount val="1"/>
                <c:pt idx="0">
                  <c:v>Porcentaje de mortalidad</c:v>
                </c:pt>
              </c:strCache>
            </c:strRef>
          </c:tx>
          <c:marker>
            <c:symbol val="none"/>
          </c:marker>
          <c:cat>
            <c:numRef>
              <c:f>Hoja1!$A$2:$A$7</c:f>
              <c:numCache>
                <c:formatCode>General</c:formatCode>
                <c:ptCount val="6"/>
                <c:pt idx="0">
                  <c:v>1960</c:v>
                </c:pt>
                <c:pt idx="1">
                  <c:v>1970</c:v>
                </c:pt>
                <c:pt idx="2">
                  <c:v>1980</c:v>
                </c:pt>
                <c:pt idx="3">
                  <c:v>1990</c:v>
                </c:pt>
                <c:pt idx="4">
                  <c:v>2000</c:v>
                </c:pt>
                <c:pt idx="5">
                  <c:v>2010</c:v>
                </c:pt>
              </c:numCache>
            </c:numRef>
          </c:cat>
          <c:val>
            <c:numRef>
              <c:f>Hoja1!$B$2:$B$7</c:f>
              <c:numCache>
                <c:formatCode>General</c:formatCode>
                <c:ptCount val="6"/>
                <c:pt idx="0">
                  <c:v>29</c:v>
                </c:pt>
                <c:pt idx="1">
                  <c:v>21</c:v>
                </c:pt>
                <c:pt idx="2">
                  <c:v>11.9</c:v>
                </c:pt>
                <c:pt idx="3">
                  <c:v>10.6</c:v>
                </c:pt>
                <c:pt idx="4">
                  <c:v>11.4</c:v>
                </c:pt>
                <c:pt idx="5">
                  <c:v>12.6</c:v>
                </c:pt>
              </c:numCache>
            </c:numRef>
          </c:val>
          <c:smooth val="0"/>
        </c:ser>
        <c:dLbls>
          <c:showLegendKey val="0"/>
          <c:showVal val="0"/>
          <c:showCatName val="0"/>
          <c:showSerName val="0"/>
          <c:showPercent val="0"/>
          <c:showBubbleSize val="0"/>
        </c:dLbls>
        <c:smooth val="0"/>
        <c:axId val="124357944"/>
        <c:axId val="124413272"/>
      </c:lineChart>
      <c:catAx>
        <c:axId val="124357944"/>
        <c:scaling>
          <c:orientation val="minMax"/>
        </c:scaling>
        <c:delete val="0"/>
        <c:axPos val="b"/>
        <c:numFmt formatCode="General" sourceLinked="1"/>
        <c:majorTickMark val="out"/>
        <c:minorTickMark val="none"/>
        <c:tickLblPos val="nextTo"/>
        <c:crossAx val="124413272"/>
        <c:crosses val="autoZero"/>
        <c:auto val="1"/>
        <c:lblAlgn val="ctr"/>
        <c:lblOffset val="100"/>
        <c:noMultiLvlLbl val="0"/>
      </c:catAx>
      <c:valAx>
        <c:axId val="124413272"/>
        <c:scaling>
          <c:orientation val="minMax"/>
        </c:scaling>
        <c:delete val="0"/>
        <c:axPos val="l"/>
        <c:majorGridlines/>
        <c:numFmt formatCode="General" sourceLinked="1"/>
        <c:majorTickMark val="out"/>
        <c:minorTickMark val="none"/>
        <c:tickLblPos val="nextTo"/>
        <c:crossAx val="124357944"/>
        <c:crosses val="autoZero"/>
        <c:crossBetween val="between"/>
      </c:valAx>
    </c:plotArea>
    <c:plotVisOnly val="1"/>
    <c:dispBlanksAs val="gap"/>
    <c:showDLblsOverMax val="0"/>
  </c:chart>
  <c:txPr>
    <a:bodyPr/>
    <a:lstStyle/>
    <a:p>
      <a:pPr>
        <a:defRPr sz="16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chemeClr val="accent2"/>
            </a:solidFill>
            <a:ln>
              <a:solidFill>
                <a:srgbClr val="002060"/>
              </a:solidFill>
            </a:ln>
          </c:spPr>
          <c:invertIfNegative val="0"/>
          <c:dPt>
            <c:idx val="2"/>
            <c:invertIfNegative val="0"/>
            <c:bubble3D val="0"/>
            <c:spPr>
              <a:solidFill>
                <a:schemeClr val="tx2">
                  <a:lumMod val="60000"/>
                  <a:lumOff val="40000"/>
                </a:schemeClr>
              </a:solidFill>
              <a:ln>
                <a:solidFill>
                  <a:srgbClr val="002060"/>
                </a:solidFill>
              </a:ln>
            </c:spPr>
          </c:dPt>
          <c:dPt>
            <c:idx val="4"/>
            <c:invertIfNegative val="0"/>
            <c:bubble3D val="0"/>
            <c:spPr>
              <a:solidFill>
                <a:srgbClr val="00B050"/>
              </a:solidFill>
              <a:ln>
                <a:solidFill>
                  <a:srgbClr val="002060"/>
                </a:solidFill>
              </a:ln>
            </c:spPr>
          </c:dPt>
          <c:dLbls>
            <c:dLbl>
              <c:idx val="0"/>
              <c:layout>
                <c:manualLayout>
                  <c:x val="1.22478675208927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247867520892738E-2"/>
                  <c:y val="4.62962962962963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247867520892649E-2"/>
                  <c:y val="-4.62962962962963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Hoja1!$D$4:$D$8</c:f>
              <c:strCache>
                <c:ptCount val="5"/>
                <c:pt idx="0">
                  <c:v>Argentina</c:v>
                </c:pt>
                <c:pt idx="2">
                  <c:v>Uruguay</c:v>
                </c:pt>
                <c:pt idx="4">
                  <c:v>Chile</c:v>
                </c:pt>
              </c:strCache>
            </c:strRef>
          </c:cat>
          <c:val>
            <c:numRef>
              <c:f>Hoja1!$E$4:$E$8</c:f>
              <c:numCache>
                <c:formatCode>General</c:formatCode>
                <c:ptCount val="5"/>
                <c:pt idx="0">
                  <c:v>190</c:v>
                </c:pt>
                <c:pt idx="2">
                  <c:v>47</c:v>
                </c:pt>
                <c:pt idx="4">
                  <c:v>11</c:v>
                </c:pt>
              </c:numCache>
            </c:numRef>
          </c:val>
        </c:ser>
        <c:dLbls>
          <c:showLegendKey val="0"/>
          <c:showVal val="0"/>
          <c:showCatName val="0"/>
          <c:showSerName val="0"/>
          <c:showPercent val="0"/>
          <c:showBubbleSize val="0"/>
        </c:dLbls>
        <c:gapWidth val="150"/>
        <c:shape val="box"/>
        <c:axId val="123635928"/>
        <c:axId val="124071440"/>
        <c:axId val="0"/>
      </c:bar3DChart>
      <c:catAx>
        <c:axId val="123635928"/>
        <c:scaling>
          <c:orientation val="minMax"/>
        </c:scaling>
        <c:delete val="0"/>
        <c:axPos val="b"/>
        <c:numFmt formatCode="General" sourceLinked="0"/>
        <c:majorTickMark val="out"/>
        <c:minorTickMark val="none"/>
        <c:tickLblPos val="nextTo"/>
        <c:txPr>
          <a:bodyPr/>
          <a:lstStyle/>
          <a:p>
            <a:pPr>
              <a:defRPr sz="1800"/>
            </a:pPr>
            <a:endParaRPr lang="es-AR"/>
          </a:p>
        </c:txPr>
        <c:crossAx val="124071440"/>
        <c:crosses val="autoZero"/>
        <c:auto val="1"/>
        <c:lblAlgn val="ctr"/>
        <c:lblOffset val="100"/>
        <c:noMultiLvlLbl val="0"/>
      </c:catAx>
      <c:valAx>
        <c:axId val="124071440"/>
        <c:scaling>
          <c:orientation val="minMax"/>
        </c:scaling>
        <c:delete val="0"/>
        <c:axPos val="l"/>
        <c:majorGridlines/>
        <c:numFmt formatCode="General" sourceLinked="1"/>
        <c:majorTickMark val="out"/>
        <c:minorTickMark val="none"/>
        <c:tickLblPos val="nextTo"/>
        <c:txPr>
          <a:bodyPr/>
          <a:lstStyle/>
          <a:p>
            <a:pPr>
              <a:defRPr sz="1400"/>
            </a:pPr>
            <a:endParaRPr lang="es-AR"/>
          </a:p>
        </c:txPr>
        <c:crossAx val="1236359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E93F3781-ED97-4B47-8349-92EF54200385}" type="datetimeFigureOut">
              <a:rPr lang="es-AR" smtClean="0"/>
              <a:pPr/>
              <a:t>16/09/2015</a:t>
            </a:fld>
            <a:endParaRPr lang="es-AR"/>
          </a:p>
        </p:txBody>
      </p:sp>
      <p:sp>
        <p:nvSpPr>
          <p:cNvPr id="4" name="3 Marcador de pie de página"/>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CF68CEA-F47E-4D68-9DD9-9C7F8C5CDB2E}" type="slidenum">
              <a:rPr lang="es-AR" smtClean="0"/>
              <a:pPr/>
              <a:t>‹Nº›</a:t>
            </a:fld>
            <a:endParaRPr lang="es-AR"/>
          </a:p>
        </p:txBody>
      </p:sp>
    </p:spTree>
    <p:extLst>
      <p:ext uri="{BB962C8B-B14F-4D97-AF65-F5344CB8AC3E}">
        <p14:creationId xmlns:p14="http://schemas.microsoft.com/office/powerpoint/2010/main" val="76057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3E8D521C-5B1D-4D04-9900-0C0C567C4E2D}" type="datetimeFigureOut">
              <a:rPr lang="es-AR" smtClean="0"/>
              <a:pPr/>
              <a:t>16/09/2015</a:t>
            </a:fld>
            <a:endParaRPr lang="es-AR"/>
          </a:p>
        </p:txBody>
      </p:sp>
      <p:sp>
        <p:nvSpPr>
          <p:cNvPr id="4" name="3 Marcador de imagen de diapositiva"/>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1989989-5A02-4E8C-8A97-3B3FB84CC623}" type="slidenum">
              <a:rPr lang="es-AR" smtClean="0"/>
              <a:pPr/>
              <a:t>‹Nº›</a:t>
            </a:fld>
            <a:endParaRPr lang="es-AR"/>
          </a:p>
        </p:txBody>
      </p:sp>
    </p:spTree>
    <p:extLst>
      <p:ext uri="{BB962C8B-B14F-4D97-AF65-F5344CB8AC3E}">
        <p14:creationId xmlns:p14="http://schemas.microsoft.com/office/powerpoint/2010/main" val="339697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A1989989-5A02-4E8C-8A97-3B3FB84CC623}" type="slidenum">
              <a:rPr lang="es-AR" smtClean="0"/>
              <a:pPr/>
              <a:t>1</a:t>
            </a:fld>
            <a:endParaRPr lang="es-AR"/>
          </a:p>
        </p:txBody>
      </p:sp>
    </p:spTree>
    <p:extLst>
      <p:ext uri="{BB962C8B-B14F-4D97-AF65-F5344CB8AC3E}">
        <p14:creationId xmlns:p14="http://schemas.microsoft.com/office/powerpoint/2010/main" val="328064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A1989989-5A02-4E8C-8A97-3B3FB84CC623}" type="slidenum">
              <a:rPr lang="es-AR" smtClean="0"/>
              <a:pPr/>
              <a:t>18</a:t>
            </a:fld>
            <a:endParaRPr lang="es-AR"/>
          </a:p>
        </p:txBody>
      </p:sp>
    </p:spTree>
    <p:extLst>
      <p:ext uri="{BB962C8B-B14F-4D97-AF65-F5344CB8AC3E}">
        <p14:creationId xmlns:p14="http://schemas.microsoft.com/office/powerpoint/2010/main" val="35028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A1989989-5A02-4E8C-8A97-3B3FB84CC623}" type="slidenum">
              <a:rPr lang="es-AR" smtClean="0"/>
              <a:pPr/>
              <a:t>33</a:t>
            </a:fld>
            <a:endParaRPr lang="es-AR"/>
          </a:p>
        </p:txBody>
      </p:sp>
    </p:spTree>
    <p:extLst>
      <p:ext uri="{BB962C8B-B14F-4D97-AF65-F5344CB8AC3E}">
        <p14:creationId xmlns:p14="http://schemas.microsoft.com/office/powerpoint/2010/main" val="210831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grpSp>
      </p:grpSp>
      <p:sp>
        <p:nvSpPr>
          <p:cNvPr id="82986" name="Rectangle 42"/>
          <p:cNvSpPr>
            <a:spLocks noGrp="1" noChangeArrowheads="1"/>
          </p:cNvSpPr>
          <p:nvPr>
            <p:ph type="ctrTitle" sz="quarter"/>
          </p:nvPr>
        </p:nvSpPr>
        <p:spPr>
          <a:xfrm>
            <a:off x="457200" y="1600200"/>
            <a:ext cx="8229600" cy="1828800"/>
          </a:xfrm>
        </p:spPr>
        <p:txBody>
          <a:bodyPr/>
          <a:lstStyle>
            <a:lvl1pPr>
              <a:defRPr sz="4800"/>
            </a:lvl1pPr>
          </a:lstStyle>
          <a:p>
            <a:r>
              <a:rPr lang="es-ES"/>
              <a:t>Haga clic para cambiar el estilo de título	</a:t>
            </a:r>
          </a:p>
        </p:txBody>
      </p:sp>
      <p:sp>
        <p:nvSpPr>
          <p:cNvPr id="8298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s-ES"/>
              <a:t>Haga clic para modificar el estilo de subtítulo del patrón</a:t>
            </a:r>
          </a:p>
        </p:txBody>
      </p:sp>
      <p:sp>
        <p:nvSpPr>
          <p:cNvPr id="44" name="Rectangle 44"/>
          <p:cNvSpPr>
            <a:spLocks noGrp="1" noChangeArrowheads="1"/>
          </p:cNvSpPr>
          <p:nvPr>
            <p:ph type="dt" sz="quarter" idx="10"/>
          </p:nvPr>
        </p:nvSpPr>
        <p:spPr/>
        <p:txBody>
          <a:bodyPr/>
          <a:lstStyle>
            <a:lvl1pPr>
              <a:defRPr smtClean="0"/>
            </a:lvl1pPr>
          </a:lstStyle>
          <a:p>
            <a:pPr>
              <a:defRPr/>
            </a:pPr>
            <a:fld id="{21761A7F-0E06-4E49-BAEF-7E9C273EF9DC}" type="datetime1">
              <a:rPr lang="es-AR" smtClean="0">
                <a:solidFill>
                  <a:srgbClr val="FFFFFF"/>
                </a:solidFill>
              </a:rPr>
              <a:t>16/09/2015</a:t>
            </a:fld>
            <a:endParaRPr lang="es-ES">
              <a:solidFill>
                <a:srgbClr val="FFFFFF"/>
              </a:solidFill>
            </a:endParaRPr>
          </a:p>
        </p:txBody>
      </p:sp>
      <p:sp>
        <p:nvSpPr>
          <p:cNvPr id="45" name="Rectangle 45"/>
          <p:cNvSpPr>
            <a:spLocks noGrp="1" noChangeArrowheads="1"/>
          </p:cNvSpPr>
          <p:nvPr>
            <p:ph type="ftr" sz="quarter" idx="11"/>
          </p:nvPr>
        </p:nvSpPr>
        <p:spPr/>
        <p:txBody>
          <a:bodyPr/>
          <a:lstStyle>
            <a:lvl1pPr>
              <a:defRPr smtClean="0"/>
            </a:lvl1pPr>
          </a:lstStyle>
          <a:p>
            <a:pPr>
              <a:defRPr/>
            </a:pPr>
            <a:endParaRPr lang="es-E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fld id="{4D9E23F0-5D77-4653-B145-E00431F86B84}"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353831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a:ln/>
        </p:spPr>
        <p:txBody>
          <a:bodyPr/>
          <a:lstStyle>
            <a:lvl1pPr>
              <a:defRPr/>
            </a:lvl1pPr>
          </a:lstStyle>
          <a:p>
            <a:pPr>
              <a:defRPr/>
            </a:pPr>
            <a:fld id="{E6FAF4BF-8B54-4180-A3AF-81B072E4AF33}" type="datetime1">
              <a:rPr lang="es-AR" smtClean="0">
                <a:solidFill>
                  <a:srgbClr val="FFFFFF"/>
                </a:solidFill>
              </a:rPr>
              <a:t>16/09/2015</a:t>
            </a:fld>
            <a:endParaRPr lang="es-E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8A890108-56DF-48AC-8ED2-0DFFBD9613A9}"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227389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a:ln/>
        </p:spPr>
        <p:txBody>
          <a:bodyPr/>
          <a:lstStyle>
            <a:lvl1pPr>
              <a:defRPr/>
            </a:lvl1pPr>
          </a:lstStyle>
          <a:p>
            <a:pPr>
              <a:defRPr/>
            </a:pPr>
            <a:fld id="{0BD67FDE-70DD-4753-A532-9BD8BFA42301}" type="datetime1">
              <a:rPr lang="es-AR" smtClean="0">
                <a:solidFill>
                  <a:srgbClr val="FFFFFF"/>
                </a:solidFill>
              </a:rPr>
              <a:t>16/09/2015</a:t>
            </a:fld>
            <a:endParaRPr lang="es-E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CDA89E6D-99ED-4E61-8A91-5BCCCD0009A9}"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24755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91540210-BB93-42BD-A57E-E1CA23227B13}" type="datetime1">
              <a:rPr lang="es-AR" smtClean="0"/>
              <a:t>16/09/2015</a:t>
            </a:fld>
            <a:endParaRPr lang="es-AR"/>
          </a:p>
        </p:txBody>
      </p:sp>
      <p:sp>
        <p:nvSpPr>
          <p:cNvPr id="2" name="1 Marcador de pie de página"/>
          <p:cNvSpPr>
            <a:spLocks noGrp="1"/>
          </p:cNvSpPr>
          <p:nvPr>
            <p:ph type="ftr" sz="quarter" idx="11"/>
          </p:nvPr>
        </p:nvSpPr>
        <p:spPr/>
        <p:txBody>
          <a:bodyPr/>
          <a:lstStyle/>
          <a:p>
            <a:endParaRPr lang="es-AR"/>
          </a:p>
        </p:txBody>
      </p:sp>
      <p:sp>
        <p:nvSpPr>
          <p:cNvPr id="15" name="14 Marcador de número de diapositiva"/>
          <p:cNvSpPr>
            <a:spLocks noGrp="1"/>
          </p:cNvSpPr>
          <p:nvPr>
            <p:ph type="sldNum" sz="quarter" idx="12"/>
          </p:nvPr>
        </p:nvSpPr>
        <p:spPr>
          <a:xfrm>
            <a:off x="8229600" y="6473952"/>
            <a:ext cx="758952" cy="246888"/>
          </a:xfrm>
        </p:spPr>
        <p:txBody>
          <a:bodyPr/>
          <a:lstStyle/>
          <a:p>
            <a:fld id="{3425FDE9-3094-446B-839E-5D9D7D98E5A5}" type="slidenum">
              <a:rPr lang="es-AR" smtClean="0"/>
              <a:pPr/>
              <a:t>‹Nº›</a:t>
            </a:fld>
            <a:endParaRPr lang="es-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C85E9AD-633A-481D-B8B3-4B717E2FEEC8}" type="datetime1">
              <a:rPr lang="es-AR" smtClean="0"/>
              <a:t>16/09/2015</a:t>
            </a:fld>
            <a:endParaRPr lang="es-AR"/>
          </a:p>
        </p:txBody>
      </p:sp>
      <p:sp>
        <p:nvSpPr>
          <p:cNvPr id="19" name="18 Marcador de pie de página"/>
          <p:cNvSpPr>
            <a:spLocks noGrp="1"/>
          </p:cNvSpPr>
          <p:nvPr>
            <p:ph type="ftr" sz="quarter" idx="11"/>
          </p:nvPr>
        </p:nvSpPr>
        <p:spPr>
          <a:xfrm>
            <a:off x="3581400" y="76200"/>
            <a:ext cx="2895600" cy="288925"/>
          </a:xfrm>
        </p:spPr>
        <p:txBody>
          <a:bodyPr/>
          <a:lstStyle/>
          <a:p>
            <a:endParaRPr lang="es-AR"/>
          </a:p>
        </p:txBody>
      </p:sp>
      <p:sp>
        <p:nvSpPr>
          <p:cNvPr id="16" name="15 Marcador de número de diapositiva"/>
          <p:cNvSpPr>
            <a:spLocks noGrp="1"/>
          </p:cNvSpPr>
          <p:nvPr>
            <p:ph type="sldNum" sz="quarter" idx="12"/>
          </p:nvPr>
        </p:nvSpPr>
        <p:spPr>
          <a:xfrm>
            <a:off x="8229600" y="6473952"/>
            <a:ext cx="758952" cy="246888"/>
          </a:xfrm>
        </p:spPr>
        <p:txBody>
          <a:bodyPr/>
          <a:lstStyle/>
          <a:p>
            <a:fld id="{3425FDE9-3094-446B-839E-5D9D7D98E5A5}" type="slidenum">
              <a:rPr lang="es-AR" smtClean="0"/>
              <a:pPr/>
              <a:t>‹Nº›</a:t>
            </a:fld>
            <a:endParaRPr lang="es-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A7C74DF1-9E54-4E57-9C92-5A195D41DE55}" type="datetime1">
              <a:rPr lang="es-AR" smtClean="0"/>
              <a:t>16/09/2015</a:t>
            </a:fld>
            <a:endParaRPr lang="es-AR"/>
          </a:p>
        </p:txBody>
      </p:sp>
      <p:sp>
        <p:nvSpPr>
          <p:cNvPr id="11" name="10 Marcador de pie de página"/>
          <p:cNvSpPr>
            <a:spLocks noGrp="1"/>
          </p:cNvSpPr>
          <p:nvPr>
            <p:ph type="ftr" sz="quarter" idx="11"/>
          </p:nvPr>
        </p:nvSpPr>
        <p:spPr/>
        <p:txBody>
          <a:bodyPr/>
          <a:lstStyle/>
          <a:p>
            <a:endParaRPr lang="es-AR"/>
          </a:p>
        </p:txBody>
      </p:sp>
      <p:sp>
        <p:nvSpPr>
          <p:cNvPr id="16" name="15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253FD7A6-4892-4865-AA11-6B3991CE650E}" type="datetime1">
              <a:rPr lang="es-AR" smtClean="0"/>
              <a:t>16/09/2015</a:t>
            </a:fld>
            <a:endParaRPr lang="es-AR"/>
          </a:p>
        </p:txBody>
      </p:sp>
      <p:sp>
        <p:nvSpPr>
          <p:cNvPr id="10" name="9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24016BE-A663-4868-BB48-21CEF2CDF81D}" type="datetime1">
              <a:rPr lang="es-AR" smtClean="0"/>
              <a:t>16/09/2015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229600" y="6477000"/>
            <a:ext cx="762000" cy="246888"/>
          </a:xfrm>
        </p:spPr>
        <p:txBody>
          <a:bodyPr/>
          <a:lstStyle/>
          <a:p>
            <a:fld id="{3425FDE9-3094-446B-839E-5D9D7D98E5A5}" type="slidenum">
              <a:rPr lang="es-AR" smtClean="0"/>
              <a:pPr/>
              <a:t>‹Nº›</a:t>
            </a:fld>
            <a:endParaRPr lang="es-A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5226853-BC0D-485D-BA0B-EDEC20507369}" type="datetime1">
              <a:rPr lang="es-AR" smtClean="0"/>
              <a:t>16/09/2015</a:t>
            </a:fld>
            <a:endParaRPr lang="es-AR"/>
          </a:p>
        </p:txBody>
      </p:sp>
      <p:sp>
        <p:nvSpPr>
          <p:cNvPr id="21" name="20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02F5190-526B-40B3-9FDA-2BFB2FF38409}" type="datetime1">
              <a:rPr lang="es-AR" smtClean="0"/>
              <a:t>16/09/2015</a:t>
            </a:fld>
            <a:endParaRPr lang="es-AR"/>
          </a:p>
        </p:txBody>
      </p:sp>
      <p:sp>
        <p:nvSpPr>
          <p:cNvPr id="24" name="23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1DA8BCE-E464-4CD6-9E75-30CEAEC0FC26}" type="datetime1">
              <a:rPr lang="es-AR" smtClean="0"/>
              <a:t>16/09/2015</a:t>
            </a:fld>
            <a:endParaRPr lang="es-AR"/>
          </a:p>
        </p:txBody>
      </p:sp>
      <p:sp>
        <p:nvSpPr>
          <p:cNvPr id="29" name="28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4"/>
          <p:cNvSpPr>
            <a:spLocks noGrp="1" noChangeArrowheads="1"/>
          </p:cNvSpPr>
          <p:nvPr>
            <p:ph type="dt" sz="half" idx="10"/>
          </p:nvPr>
        </p:nvSpPr>
        <p:spPr>
          <a:ln/>
        </p:spPr>
        <p:txBody>
          <a:bodyPr/>
          <a:lstStyle>
            <a:lvl1pPr>
              <a:defRPr/>
            </a:lvl1pPr>
          </a:lstStyle>
          <a:p>
            <a:pPr>
              <a:defRPr/>
            </a:pPr>
            <a:fld id="{70F0E5CC-22FD-45C3-B2B6-556E8D9D91A9}" type="datetime1">
              <a:rPr lang="es-AR" smtClean="0">
                <a:solidFill>
                  <a:srgbClr val="FFFFFF"/>
                </a:solidFill>
              </a:rPr>
              <a:t>16/09/2015</a:t>
            </a:fld>
            <a:endParaRPr lang="es-E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B241F60B-B9F2-400D-99ED-7E23F28E89FF}"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278553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C8AA315-FF72-4542-9993-E2B04D015AF4}" type="datetime1">
              <a:rPr lang="es-AR" smtClean="0"/>
              <a:t>16/09/2015</a:t>
            </a:fld>
            <a:endParaRPr lang="es-AR"/>
          </a:p>
        </p:txBody>
      </p:sp>
      <p:sp>
        <p:nvSpPr>
          <p:cNvPr id="5" name="4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0836E19-6753-4193-84EF-B88B86A964F3}" type="datetime1">
              <a:rPr lang="es-AR" smtClean="0"/>
              <a:t>16/09/2015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C2365F-EC94-438C-B4CA-C2B3B1EBD116}" type="datetime1">
              <a:rPr lang="es-AR" smtClean="0"/>
              <a:t>16/09/2015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425FDE9-3094-446B-839E-5D9D7D98E5A5}"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4"/>
          <p:cNvSpPr>
            <a:spLocks noGrp="1" noChangeArrowheads="1"/>
          </p:cNvSpPr>
          <p:nvPr>
            <p:ph type="dt" sz="half" idx="10"/>
          </p:nvPr>
        </p:nvSpPr>
        <p:spPr>
          <a:ln/>
        </p:spPr>
        <p:txBody>
          <a:bodyPr/>
          <a:lstStyle>
            <a:lvl1pPr>
              <a:defRPr/>
            </a:lvl1pPr>
          </a:lstStyle>
          <a:p>
            <a:pPr>
              <a:defRPr/>
            </a:pPr>
            <a:fld id="{73A5144A-5378-4CA9-9681-E38D18381819}" type="datetime1">
              <a:rPr lang="es-AR" smtClean="0">
                <a:solidFill>
                  <a:srgbClr val="FFFFFF"/>
                </a:solidFill>
              </a:rPr>
              <a:t>16/09/2015</a:t>
            </a:fld>
            <a:endParaRPr lang="es-E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570EA321-1AAD-4229-ABA3-D0C03A49A3F2}"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270889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4"/>
          <p:cNvSpPr>
            <a:spLocks noGrp="1" noChangeArrowheads="1"/>
          </p:cNvSpPr>
          <p:nvPr>
            <p:ph type="dt" sz="half" idx="10"/>
          </p:nvPr>
        </p:nvSpPr>
        <p:spPr>
          <a:ln/>
        </p:spPr>
        <p:txBody>
          <a:bodyPr/>
          <a:lstStyle>
            <a:lvl1pPr>
              <a:defRPr/>
            </a:lvl1pPr>
          </a:lstStyle>
          <a:p>
            <a:pPr>
              <a:defRPr/>
            </a:pPr>
            <a:fld id="{D10E414F-70CA-41E0-A6A7-7C2BB706C8AB}" type="datetime1">
              <a:rPr lang="es-AR" smtClean="0">
                <a:solidFill>
                  <a:srgbClr val="FFFFFF"/>
                </a:solidFill>
              </a:rPr>
              <a:t>16/09/2015</a:t>
            </a:fld>
            <a:endParaRPr lang="es-E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A66C34B5-1D7A-4383-92A9-1E9A3EE7F9AF}"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323647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4"/>
          <p:cNvSpPr>
            <a:spLocks noGrp="1" noChangeArrowheads="1"/>
          </p:cNvSpPr>
          <p:nvPr>
            <p:ph type="dt" sz="half" idx="10"/>
          </p:nvPr>
        </p:nvSpPr>
        <p:spPr>
          <a:ln/>
        </p:spPr>
        <p:txBody>
          <a:bodyPr/>
          <a:lstStyle>
            <a:lvl1pPr>
              <a:defRPr/>
            </a:lvl1pPr>
          </a:lstStyle>
          <a:p>
            <a:pPr>
              <a:defRPr/>
            </a:pPr>
            <a:fld id="{950303CA-A9D6-43E3-ACBD-12D2894906F9}" type="datetime1">
              <a:rPr lang="es-AR" smtClean="0">
                <a:solidFill>
                  <a:srgbClr val="FFFFFF"/>
                </a:solidFill>
              </a:rPr>
              <a:t>16/09/2015</a:t>
            </a:fld>
            <a:endParaRPr lang="es-E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fld id="{22E8D79F-997E-4760-8D33-4EF9B44AEBE5}"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70461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4"/>
          <p:cNvSpPr>
            <a:spLocks noGrp="1" noChangeArrowheads="1"/>
          </p:cNvSpPr>
          <p:nvPr>
            <p:ph type="dt" sz="half" idx="10"/>
          </p:nvPr>
        </p:nvSpPr>
        <p:spPr>
          <a:ln/>
        </p:spPr>
        <p:txBody>
          <a:bodyPr/>
          <a:lstStyle>
            <a:lvl1pPr>
              <a:defRPr/>
            </a:lvl1pPr>
          </a:lstStyle>
          <a:p>
            <a:pPr>
              <a:defRPr/>
            </a:pPr>
            <a:fld id="{D23D43EE-01E8-4FEB-95A8-29CD0B2927DE}" type="datetime1">
              <a:rPr lang="es-AR" smtClean="0">
                <a:solidFill>
                  <a:srgbClr val="FFFFFF"/>
                </a:solidFill>
              </a:rPr>
              <a:t>16/09/2015</a:t>
            </a:fld>
            <a:endParaRPr lang="es-E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fld id="{BBB44314-784A-4BE4-8223-7C4E75784410}"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41489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96437456-F924-4F2D-9507-E5C229F0FF41}" type="datetime1">
              <a:rPr lang="es-AR" smtClean="0">
                <a:solidFill>
                  <a:srgbClr val="FFFFFF"/>
                </a:solidFill>
              </a:rPr>
              <a:t>16/09/2015</a:t>
            </a:fld>
            <a:endParaRPr lang="es-E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fld id="{1634B6CB-1B68-4E65-8E4C-44586A8E51B6}"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13691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a:ln/>
        </p:spPr>
        <p:txBody>
          <a:bodyPr/>
          <a:lstStyle>
            <a:lvl1pPr>
              <a:defRPr/>
            </a:lvl1pPr>
          </a:lstStyle>
          <a:p>
            <a:pPr>
              <a:defRPr/>
            </a:pPr>
            <a:fld id="{5E7E9E81-4833-4C33-B4FD-631205B21484}" type="datetime1">
              <a:rPr lang="es-AR" smtClean="0">
                <a:solidFill>
                  <a:srgbClr val="FFFFFF"/>
                </a:solidFill>
              </a:rPr>
              <a:t>16/09/2015</a:t>
            </a:fld>
            <a:endParaRPr lang="es-E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3D0334D7-E9B3-4DD7-AE23-369C7F7F61EC}"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225241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4"/>
          <p:cNvSpPr>
            <a:spLocks noGrp="1" noChangeArrowheads="1"/>
          </p:cNvSpPr>
          <p:nvPr>
            <p:ph type="dt" sz="half" idx="10"/>
          </p:nvPr>
        </p:nvSpPr>
        <p:spPr>
          <a:ln/>
        </p:spPr>
        <p:txBody>
          <a:bodyPr/>
          <a:lstStyle>
            <a:lvl1pPr>
              <a:defRPr/>
            </a:lvl1pPr>
          </a:lstStyle>
          <a:p>
            <a:pPr>
              <a:defRPr/>
            </a:pPr>
            <a:fld id="{C9358807-81CF-47FA-B564-B05251BCEDF2}" type="datetime1">
              <a:rPr lang="es-AR" smtClean="0">
                <a:solidFill>
                  <a:srgbClr val="FFFFFF"/>
                </a:solidFill>
              </a:rPr>
              <a:t>16/09/2015</a:t>
            </a:fld>
            <a:endParaRPr lang="es-E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fld id="{7203DD3C-8456-4D0C-8E51-343CBD348D8D}" type="slidenum">
              <a:rPr lang="es-ES" altLang="es-AR">
                <a:solidFill>
                  <a:srgbClr val="FFFFFF"/>
                </a:solidFill>
              </a:rPr>
              <a:pPr/>
              <a:t>‹Nº›</a:t>
            </a:fld>
            <a:endParaRPr lang="es-ES" altLang="es-AR">
              <a:solidFill>
                <a:srgbClr val="FFFFFF"/>
              </a:solidFill>
            </a:endParaRPr>
          </a:p>
        </p:txBody>
      </p:sp>
    </p:spTree>
    <p:extLst>
      <p:ext uri="{BB962C8B-B14F-4D97-AF65-F5344CB8AC3E}">
        <p14:creationId xmlns:p14="http://schemas.microsoft.com/office/powerpoint/2010/main" val="391037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6413"/>
            <a:chOff x="0" y="0"/>
            <a:chExt cx="5760" cy="4319"/>
          </a:xfrm>
        </p:grpSpPr>
        <p:sp>
          <p:nvSpPr>
            <p:cNvPr id="819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819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s-ES">
                <a:solidFill>
                  <a:srgbClr val="FFFFFF"/>
                </a:solidFill>
              </a:endParaRPr>
            </a:p>
          </p:txBody>
        </p:sp>
        <p:sp>
          <p:nvSpPr>
            <p:cNvPr id="819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grpSp>
          <p:nvGrpSpPr>
            <p:cNvPr id="3116" name="Group 39"/>
            <p:cNvGrpSpPr>
              <a:grpSpLocks/>
            </p:cNvGrpSpPr>
            <p:nvPr userDrawn="1"/>
          </p:nvGrpSpPr>
          <p:grpSpPr bwMode="auto">
            <a:xfrm>
              <a:off x="0" y="1632"/>
              <a:ext cx="5758" cy="1858"/>
              <a:chOff x="0" y="1632"/>
              <a:chExt cx="5758" cy="1858"/>
            </a:xfrm>
          </p:grpSpPr>
          <p:sp>
            <p:nvSpPr>
              <p:cNvPr id="819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sp>
            <p:nvSpPr>
              <p:cNvPr id="819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spcBef>
                    <a:spcPct val="0"/>
                  </a:spcBef>
                  <a:spcAft>
                    <a:spcPct val="0"/>
                  </a:spcAft>
                  <a:defRPr/>
                </a:pPr>
                <a:endParaRPr lang="es-ES">
                  <a:solidFill>
                    <a:srgbClr val="FFFFFF"/>
                  </a:solidFill>
                </a:endParaRPr>
              </a:p>
            </p:txBody>
          </p:sp>
        </p:grpSp>
      </p:grpSp>
      <p:sp>
        <p:nvSpPr>
          <p:cNvPr id="8196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19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196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Arial" charset="0"/>
              </a:defRPr>
            </a:lvl1pPr>
          </a:lstStyle>
          <a:p>
            <a:pPr fontAlgn="base">
              <a:spcBef>
                <a:spcPct val="0"/>
              </a:spcBef>
              <a:spcAft>
                <a:spcPct val="0"/>
              </a:spcAft>
              <a:defRPr/>
            </a:pPr>
            <a:fld id="{88B1ADB1-1139-46FB-8220-698BF855CCC9}" type="datetime1">
              <a:rPr lang="es-AR" smtClean="0">
                <a:solidFill>
                  <a:srgbClr val="FFFFFF"/>
                </a:solidFill>
              </a:rPr>
              <a:t>16/09/2015</a:t>
            </a:fld>
            <a:endParaRPr lang="es-ES">
              <a:solidFill>
                <a:srgbClr val="FFFFFF"/>
              </a:solidFill>
            </a:endParaRPr>
          </a:p>
        </p:txBody>
      </p:sp>
      <p:sp>
        <p:nvSpPr>
          <p:cNvPr id="8196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s-ES">
              <a:solidFill>
                <a:srgbClr val="FFFFFF"/>
              </a:solidFill>
            </a:endParaRPr>
          </a:p>
        </p:txBody>
      </p:sp>
      <p:sp>
        <p:nvSpPr>
          <p:cNvPr id="8196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B9298A0F-0F0E-4106-AED8-B37BEBF37C34}" type="slidenum">
              <a:rPr lang="es-ES" altLang="es-AR" smtClean="0">
                <a:solidFill>
                  <a:srgbClr val="FFFFFF"/>
                </a:solidFill>
              </a:rPr>
              <a:pPr fontAlgn="base">
                <a:spcBef>
                  <a:spcPct val="0"/>
                </a:spcBef>
                <a:spcAft>
                  <a:spcPct val="0"/>
                </a:spcAft>
              </a:pPr>
              <a:t>‹Nº›</a:t>
            </a:fld>
            <a:endParaRPr lang="es-ES" altLang="es-AR" smtClean="0">
              <a:solidFill>
                <a:srgbClr val="FFFFFF"/>
              </a:solidFill>
            </a:endParaRPr>
          </a:p>
        </p:txBody>
      </p:sp>
    </p:spTree>
    <p:extLst>
      <p:ext uri="{BB962C8B-B14F-4D97-AF65-F5344CB8AC3E}">
        <p14:creationId xmlns:p14="http://schemas.microsoft.com/office/powerpoint/2010/main" val="286690341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4681E5A7-F14A-4528-A2F8-154A94640FF4}" type="datetime1">
              <a:rPr lang="es-AR" smtClean="0">
                <a:solidFill>
                  <a:srgbClr val="FFFFFF"/>
                </a:solidFill>
              </a:rPr>
              <a:t>16/09/2015</a:t>
            </a:fld>
            <a:endParaRPr lang="es-ES">
              <a:solidFill>
                <a:srgbClr val="FFFFFF"/>
              </a:solidFill>
            </a:endParaRP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s-ES">
              <a:solidFill>
                <a:srgbClr val="FFFFFF"/>
              </a:solidFill>
            </a:endParaRP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pPr>
            <a:fld id="{B9298A0F-0F0E-4106-AED8-B37BEBF37C34}" type="slidenum">
              <a:rPr lang="es-ES" altLang="es-AR" smtClean="0">
                <a:solidFill>
                  <a:srgbClr val="FFFFFF"/>
                </a:solidFill>
              </a:rPr>
              <a:pPr fontAlgn="base">
                <a:spcBef>
                  <a:spcPct val="0"/>
                </a:spcBef>
                <a:spcAft>
                  <a:spcPct val="0"/>
                </a:spcAft>
              </a:pPr>
              <a:t>‹Nº›</a:t>
            </a:fld>
            <a:endParaRPr lang="es-ES" altLang="es-AR" smtClean="0">
              <a:solidFill>
                <a:srgbClr val="FFFFFF"/>
              </a:solidFill>
            </a:endParaRP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ncbi.nlm.nih.gov/pubmed/1191882?access_num=1191882&amp;link_type=MED&amp;dopt=Abstract" TargetMode="Externa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cami.jpg"/>
          <p:cNvPicPr>
            <a:picLocks noChangeAspect="1"/>
          </p:cNvPicPr>
          <p:nvPr/>
        </p:nvPicPr>
        <p:blipFill>
          <a:blip r:embed="rId3" cstate="print"/>
          <a:stretch>
            <a:fillRect/>
          </a:stretch>
        </p:blipFill>
        <p:spPr>
          <a:xfrm>
            <a:off x="395536" y="0"/>
            <a:ext cx="2867300" cy="1228843"/>
          </a:xfrm>
          <a:prstGeom prst="rect">
            <a:avLst/>
          </a:prstGeom>
        </p:spPr>
      </p:pic>
      <p:pic>
        <p:nvPicPr>
          <p:cNvPr id="5" name="4 Imagen" descr="congreso acami.jpg"/>
          <p:cNvPicPr>
            <a:picLocks noChangeAspect="1"/>
          </p:cNvPicPr>
          <p:nvPr/>
        </p:nvPicPr>
        <p:blipFill>
          <a:blip r:embed="rId4" cstate="print"/>
          <a:stretch>
            <a:fillRect/>
          </a:stretch>
        </p:blipFill>
        <p:spPr>
          <a:xfrm>
            <a:off x="1547664" y="1916832"/>
            <a:ext cx="5984251" cy="3496904"/>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p:spPr>
      </p:pic>
      <p:sp>
        <p:nvSpPr>
          <p:cNvPr id="6" name="5 Rectángulo"/>
          <p:cNvSpPr/>
          <p:nvPr/>
        </p:nvSpPr>
        <p:spPr>
          <a:xfrm>
            <a:off x="6876256" y="6237312"/>
            <a:ext cx="1635063" cy="338554"/>
          </a:xfrm>
          <a:prstGeom prst="rect">
            <a:avLst/>
          </a:prstGeom>
        </p:spPr>
        <p:txBody>
          <a:bodyPr wrap="none">
            <a:spAutoFit/>
          </a:bodyPr>
          <a:lstStyle/>
          <a:p>
            <a:pPr>
              <a:defRPr/>
            </a:pPr>
            <a:r>
              <a:rPr lang="es-AR" sz="1600" b="1" i="1" dirty="0"/>
              <a:t>Dr. Luis Scervino</a:t>
            </a:r>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1</a:t>
            </a:fld>
            <a:endParaRPr lang="es-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475656" y="1412776"/>
          <a:ext cx="6624736"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611560" y="332656"/>
            <a:ext cx="7848872" cy="954107"/>
          </a:xfrm>
          <a:prstGeom prst="rect">
            <a:avLst/>
          </a:prstGeom>
          <a:noFill/>
        </p:spPr>
        <p:txBody>
          <a:bodyPr wrap="square" rtlCol="0">
            <a:spAutoFit/>
          </a:bodyPr>
          <a:lstStyle/>
          <a:p>
            <a:pPr algn="ctr"/>
            <a:r>
              <a:rPr lang="es-AR" sz="2800" dirty="0" smtClean="0"/>
              <a:t>Evolución de la mortalidad hospitalaria del IAM: 1960  - 2010</a:t>
            </a:r>
            <a:endParaRPr lang="es-AR" sz="2800" dirty="0"/>
          </a:p>
        </p:txBody>
      </p:sp>
      <p:sp>
        <p:nvSpPr>
          <p:cNvPr id="4" name="3 CuadroTexto"/>
          <p:cNvSpPr txBox="1"/>
          <p:nvPr/>
        </p:nvSpPr>
        <p:spPr>
          <a:xfrm rot="16200000">
            <a:off x="-535922" y="3136322"/>
            <a:ext cx="3240360" cy="369332"/>
          </a:xfrm>
          <a:prstGeom prst="rect">
            <a:avLst/>
          </a:prstGeom>
          <a:noFill/>
        </p:spPr>
        <p:txBody>
          <a:bodyPr wrap="square" rtlCol="0">
            <a:spAutoFit/>
          </a:bodyPr>
          <a:lstStyle/>
          <a:p>
            <a:r>
              <a:rPr lang="es-AR" dirty="0" smtClean="0"/>
              <a:t>         % DE MORTALIDAD</a:t>
            </a:r>
            <a:endParaRPr lang="es-AR" dirty="0"/>
          </a:p>
        </p:txBody>
      </p:sp>
      <p:sp>
        <p:nvSpPr>
          <p:cNvPr id="5" name="4 Flecha abajo"/>
          <p:cNvSpPr/>
          <p:nvPr/>
        </p:nvSpPr>
        <p:spPr>
          <a:xfrm rot="2949263">
            <a:off x="3419872" y="2348880"/>
            <a:ext cx="360040"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1979712" y="1772816"/>
            <a:ext cx="864096" cy="523220"/>
          </a:xfrm>
          <a:prstGeom prst="rect">
            <a:avLst/>
          </a:prstGeom>
          <a:noFill/>
        </p:spPr>
        <p:txBody>
          <a:bodyPr wrap="square" rtlCol="0">
            <a:spAutoFit/>
          </a:bodyPr>
          <a:lstStyle/>
          <a:p>
            <a:r>
              <a:rPr lang="es-AR" sz="2800" b="1" dirty="0" smtClean="0">
                <a:solidFill>
                  <a:srgbClr val="FF0000"/>
                </a:solidFill>
              </a:rPr>
              <a:t>29%</a:t>
            </a:r>
            <a:endParaRPr lang="es-AR" sz="2800" b="1" dirty="0">
              <a:solidFill>
                <a:srgbClr val="FF0000"/>
              </a:solidFill>
            </a:endParaRPr>
          </a:p>
        </p:txBody>
      </p:sp>
      <p:sp>
        <p:nvSpPr>
          <p:cNvPr id="7" name="6 CuadroTexto"/>
          <p:cNvSpPr txBox="1"/>
          <p:nvPr/>
        </p:nvSpPr>
        <p:spPr>
          <a:xfrm>
            <a:off x="3923928" y="3861048"/>
            <a:ext cx="1440160" cy="523220"/>
          </a:xfrm>
          <a:prstGeom prst="rect">
            <a:avLst/>
          </a:prstGeom>
          <a:noFill/>
        </p:spPr>
        <p:txBody>
          <a:bodyPr wrap="square" rtlCol="0">
            <a:spAutoFit/>
          </a:bodyPr>
          <a:lstStyle/>
          <a:p>
            <a:r>
              <a:rPr lang="es-AR" sz="2800" b="1" dirty="0" smtClean="0">
                <a:solidFill>
                  <a:srgbClr val="FF0000"/>
                </a:solidFill>
              </a:rPr>
              <a:t>12%</a:t>
            </a:r>
            <a:endParaRPr lang="es-AR" sz="2800" b="1" dirty="0">
              <a:solidFill>
                <a:srgbClr val="FF0000"/>
              </a:solidFill>
            </a:endParaRPr>
          </a:p>
        </p:txBody>
      </p:sp>
      <p:sp>
        <p:nvSpPr>
          <p:cNvPr id="8" name="7 CuadroTexto"/>
          <p:cNvSpPr txBox="1"/>
          <p:nvPr/>
        </p:nvSpPr>
        <p:spPr>
          <a:xfrm>
            <a:off x="1835696" y="2996952"/>
            <a:ext cx="1800200" cy="707886"/>
          </a:xfrm>
          <a:prstGeom prst="rect">
            <a:avLst/>
          </a:prstGeom>
          <a:noFill/>
        </p:spPr>
        <p:txBody>
          <a:bodyPr wrap="square" rtlCol="0">
            <a:spAutoFit/>
          </a:bodyPr>
          <a:lstStyle/>
          <a:p>
            <a:r>
              <a:rPr lang="es-AR" sz="2000" b="1" dirty="0" smtClean="0"/>
              <a:t>  CREACIÓN </a:t>
            </a:r>
          </a:p>
          <a:p>
            <a:r>
              <a:rPr lang="es-AR" sz="2000" b="1" dirty="0" smtClean="0"/>
              <a:t>  DE  LA  UCO</a:t>
            </a:r>
            <a:endParaRPr lang="es-AR" sz="2000" b="1" dirty="0"/>
          </a:p>
        </p:txBody>
      </p:sp>
      <p:sp>
        <p:nvSpPr>
          <p:cNvPr id="9" name="8 Rectángulo"/>
          <p:cNvSpPr/>
          <p:nvPr/>
        </p:nvSpPr>
        <p:spPr>
          <a:xfrm>
            <a:off x="1619672" y="5445224"/>
            <a:ext cx="6696744" cy="369332"/>
          </a:xfrm>
          <a:prstGeom prst="rect">
            <a:avLst/>
          </a:prstGeom>
        </p:spPr>
        <p:txBody>
          <a:bodyPr wrap="square">
            <a:spAutoFit/>
          </a:bodyPr>
          <a:lstStyle/>
          <a:p>
            <a:r>
              <a:rPr lang="es-AR" dirty="0" smtClean="0"/>
              <a:t>Fuente: Rev. argent. </a:t>
            </a:r>
            <a:r>
              <a:rPr lang="es-AR" dirty="0" err="1" smtClean="0"/>
              <a:t>cardiol</a:t>
            </a:r>
            <a:r>
              <a:rPr lang="es-AR" dirty="0" smtClean="0"/>
              <a:t>. v.75 n.3 Buenos Aires mayo/jun. 2007</a:t>
            </a:r>
            <a:endParaRPr lang="es-AR" dirty="0"/>
          </a:p>
        </p:txBody>
      </p:sp>
      <p:sp>
        <p:nvSpPr>
          <p:cNvPr id="10" name="9 Rectángulo"/>
          <p:cNvSpPr/>
          <p:nvPr/>
        </p:nvSpPr>
        <p:spPr>
          <a:xfrm>
            <a:off x="6660232" y="6093296"/>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11" name="Marcador de número de diapositiva 10"/>
          <p:cNvSpPr>
            <a:spLocks noGrp="1"/>
          </p:cNvSpPr>
          <p:nvPr>
            <p:ph type="sldNum" sz="quarter" idx="12"/>
          </p:nvPr>
        </p:nvSpPr>
        <p:spPr/>
        <p:txBody>
          <a:bodyPr/>
          <a:lstStyle/>
          <a:p>
            <a:fld id="{3425FDE9-3094-446B-839E-5D9D7D98E5A5}" type="slidenum">
              <a:rPr lang="es-AR" smtClean="0"/>
              <a:pPr/>
              <a:t>10</a:t>
            </a:fld>
            <a:endParaRPr lang="es-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275856" y="260648"/>
            <a:ext cx="54006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kumimoji="0" lang="es-E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eaLnBrk="0" fontAlgn="base" hangingPunct="0">
              <a:spcBef>
                <a:spcPct val="0"/>
              </a:spcBef>
              <a:spcAft>
                <a:spcPct val="0"/>
              </a:spcAft>
            </a:pPr>
            <a:endParaRPr lang="es-ES" sz="2800" dirty="0">
              <a:latin typeface="Calibri" pitchFamily="34" charset="0"/>
              <a:ea typeface="Calibri" pitchFamily="34" charset="0"/>
              <a:cs typeface="Times New Roman" pitchFamily="18" charset="0"/>
            </a:endParaRPr>
          </a:p>
          <a:p>
            <a:pPr eaLnBrk="0" fontAlgn="base" hangingPunct="0">
              <a:spcBef>
                <a:spcPct val="0"/>
              </a:spcBef>
              <a:spcAft>
                <a:spcPct val="0"/>
              </a:spcAft>
            </a:pPr>
            <a:r>
              <a:rPr kumimoji="0" lang="es-E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 Unidades coronarias son grandes consumidores de escasos recursos, y es lamentable que no se ha podido  evaluar  aún sus logros”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Rose G.</a:t>
            </a:r>
            <a:r>
              <a:rPr kumimoji="0" lang="es-AR"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Br J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Prev</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Soc</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 </a:t>
            </a:r>
            <a:r>
              <a:rPr kumimoji="0" lang="es-AR"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Med</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tooltip="British journal of preventive &amp; social medicine."/>
              </a:rPr>
              <a:t>.</a:t>
            </a:r>
            <a:r>
              <a:rPr kumimoji="0" lang="es-A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1975</a:t>
            </a:r>
            <a:endParaRPr kumimoji="0" lang="es-A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descr="G. Rose.jpg"/>
          <p:cNvPicPr>
            <a:picLocks noChangeAspect="1"/>
          </p:cNvPicPr>
          <p:nvPr/>
        </p:nvPicPr>
        <p:blipFill>
          <a:blip r:embed="rId3" cstate="print"/>
          <a:stretch>
            <a:fillRect/>
          </a:stretch>
        </p:blipFill>
        <p:spPr>
          <a:xfrm>
            <a:off x="1331640" y="1412776"/>
            <a:ext cx="1296144" cy="172054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4 Imagen" descr="C:\Users\luiss\Desktop\lance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89040"/>
            <a:ext cx="9144000" cy="3068960"/>
          </a:xfrm>
          <a:prstGeom prst="rect">
            <a:avLst/>
          </a:prstGeom>
          <a:noFill/>
          <a:ln>
            <a:noFill/>
          </a:ln>
        </p:spPr>
      </p:pic>
      <p:sp>
        <p:nvSpPr>
          <p:cNvPr id="2" name="Marcador de número de diapositiva 1"/>
          <p:cNvSpPr>
            <a:spLocks noGrp="1"/>
          </p:cNvSpPr>
          <p:nvPr>
            <p:ph type="sldNum" sz="quarter" idx="12"/>
          </p:nvPr>
        </p:nvSpPr>
        <p:spPr/>
        <p:txBody>
          <a:bodyPr/>
          <a:lstStyle/>
          <a:p>
            <a:fld id="{3425FDE9-3094-446B-839E-5D9D7D98E5A5}" type="slidenum">
              <a:rPr lang="es-AR" smtClean="0"/>
              <a:pPr/>
              <a:t>11</a:t>
            </a:fld>
            <a:endParaRPr lang="es-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484784"/>
            <a:ext cx="8208912" cy="3416320"/>
          </a:xfrm>
          <a:prstGeom prst="rect">
            <a:avLst/>
          </a:prstGeom>
          <a:noFill/>
        </p:spPr>
        <p:txBody>
          <a:bodyPr wrap="square" rtlCol="0">
            <a:spAutoFit/>
          </a:bodyPr>
          <a:lstStyle/>
          <a:p>
            <a:pPr>
              <a:buFont typeface="Wingdings" pitchFamily="2" charset="2"/>
              <a:buChar char="Ø"/>
            </a:pPr>
            <a:r>
              <a:rPr lang="es-AR" sz="2800" dirty="0" smtClean="0"/>
              <a:t>  </a:t>
            </a:r>
            <a:r>
              <a:rPr lang="es-AR" sz="2800" i="1" dirty="0" smtClean="0"/>
              <a:t>Estudio ISIS II con 17.000 pacientes  </a:t>
            </a:r>
            <a:r>
              <a:rPr lang="es-AR" sz="2000" i="1" dirty="0" smtClean="0"/>
              <a:t>(Lancet,1988 349)</a:t>
            </a:r>
          </a:p>
          <a:p>
            <a:pPr>
              <a:buFont typeface="Wingdings" pitchFamily="2" charset="2"/>
              <a:buChar char="Ø"/>
            </a:pPr>
            <a:r>
              <a:rPr lang="es-AR" sz="2800" dirty="0" smtClean="0"/>
              <a:t>  </a:t>
            </a:r>
            <a:r>
              <a:rPr lang="es-AR" sz="2800" i="1" dirty="0" smtClean="0"/>
              <a:t>GISSI I en 12.000 </a:t>
            </a:r>
            <a:r>
              <a:rPr lang="es-AR" sz="2000" i="1" dirty="0" smtClean="0"/>
              <a:t>(Lancet.1990 ,336)</a:t>
            </a:r>
          </a:p>
          <a:p>
            <a:endParaRPr lang="es-AR" sz="2800" dirty="0" smtClean="0"/>
          </a:p>
          <a:p>
            <a:r>
              <a:rPr lang="es-AR" sz="2800" dirty="0" smtClean="0"/>
              <a:t>Confirmaron que el tratamiento con  estreptoquinasa reducía notablemente la mortalidad del infarto, lo que no había podido demostrarse con ensayos pequeños. </a:t>
            </a:r>
            <a:endParaRPr lang="es-AR" sz="2800" dirty="0"/>
          </a:p>
        </p:txBody>
      </p:sp>
      <p:sp>
        <p:nvSpPr>
          <p:cNvPr id="3" name="2 CuadroTexto"/>
          <p:cNvSpPr txBox="1"/>
          <p:nvPr/>
        </p:nvSpPr>
        <p:spPr>
          <a:xfrm>
            <a:off x="899592" y="332656"/>
            <a:ext cx="7200800" cy="1015663"/>
          </a:xfrm>
          <a:prstGeom prst="rect">
            <a:avLst/>
          </a:prstGeom>
          <a:noFill/>
        </p:spPr>
        <p:txBody>
          <a:bodyPr wrap="square" rtlCol="0">
            <a:spAutoFit/>
          </a:bodyPr>
          <a:lstStyle/>
          <a:p>
            <a:r>
              <a:rPr lang="es-AR" sz="2800" dirty="0" smtClean="0"/>
              <a:t>Mediados de los 80: Se inician los ensayos clínicos de grandes dimensiones</a:t>
            </a:r>
            <a:r>
              <a:rPr lang="es-AR" sz="3200" dirty="0" smtClean="0"/>
              <a:t>….</a:t>
            </a:r>
            <a:endParaRPr lang="es-AR" sz="3200" dirty="0"/>
          </a:p>
        </p:txBody>
      </p:sp>
      <p:sp>
        <p:nvSpPr>
          <p:cNvPr id="4" name="3 Flecha abajo"/>
          <p:cNvSpPr/>
          <p:nvPr/>
        </p:nvSpPr>
        <p:spPr>
          <a:xfrm>
            <a:off x="3707904" y="2852936"/>
            <a:ext cx="129614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Flecha abajo"/>
          <p:cNvSpPr/>
          <p:nvPr/>
        </p:nvSpPr>
        <p:spPr>
          <a:xfrm>
            <a:off x="3779912" y="4725144"/>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683568" y="5157192"/>
            <a:ext cx="7560840" cy="1077218"/>
          </a:xfrm>
          <a:prstGeom prst="rect">
            <a:avLst/>
          </a:prstGeom>
          <a:noFill/>
        </p:spPr>
        <p:txBody>
          <a:bodyPr wrap="square" rtlCol="0">
            <a:spAutoFit/>
          </a:bodyPr>
          <a:lstStyle/>
          <a:p>
            <a:pPr algn="ctr"/>
            <a:r>
              <a:rPr lang="es-AR" dirty="0" smtClean="0"/>
              <a:t> </a:t>
            </a:r>
            <a:r>
              <a:rPr lang="es-AR" sz="3200" dirty="0" smtClean="0"/>
              <a:t>Comienza la era del tratamiento fisiopatológico del IAM</a:t>
            </a:r>
            <a:endParaRPr lang="es-AR" sz="3200" dirty="0"/>
          </a:p>
        </p:txBody>
      </p:sp>
      <p:sp>
        <p:nvSpPr>
          <p:cNvPr id="7" name="6 Rectángulo"/>
          <p:cNvSpPr/>
          <p:nvPr/>
        </p:nvSpPr>
        <p:spPr>
          <a:xfrm>
            <a:off x="7092280" y="6237312"/>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8" name="Marcador de número de diapositiva 7"/>
          <p:cNvSpPr>
            <a:spLocks noGrp="1"/>
          </p:cNvSpPr>
          <p:nvPr>
            <p:ph type="sldNum" sz="quarter" idx="12"/>
          </p:nvPr>
        </p:nvSpPr>
        <p:spPr/>
        <p:txBody>
          <a:bodyPr/>
          <a:lstStyle/>
          <a:p>
            <a:fld id="{3425FDE9-3094-446B-839E-5D9D7D98E5A5}" type="slidenum">
              <a:rPr lang="es-AR" smtClean="0"/>
              <a:pPr/>
              <a:t>12</a:t>
            </a:fld>
            <a:endParaRPr lang="es-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403648" y="1340768"/>
          <a:ext cx="684076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611560" y="548680"/>
            <a:ext cx="7848872" cy="954107"/>
          </a:xfrm>
          <a:prstGeom prst="rect">
            <a:avLst/>
          </a:prstGeom>
          <a:noFill/>
        </p:spPr>
        <p:txBody>
          <a:bodyPr wrap="square" rtlCol="0">
            <a:spAutoFit/>
          </a:bodyPr>
          <a:lstStyle/>
          <a:p>
            <a:pPr algn="ctr"/>
            <a:r>
              <a:rPr lang="es-AR" sz="2800" dirty="0" smtClean="0"/>
              <a:t>Evolución de la mortalidad hospitalaria del IAM: 1960  - 2010</a:t>
            </a:r>
            <a:endParaRPr lang="es-AR" sz="2800" dirty="0"/>
          </a:p>
        </p:txBody>
      </p:sp>
      <p:sp>
        <p:nvSpPr>
          <p:cNvPr id="4" name="3 CuadroTexto"/>
          <p:cNvSpPr txBox="1"/>
          <p:nvPr/>
        </p:nvSpPr>
        <p:spPr>
          <a:xfrm rot="16200000">
            <a:off x="-535922" y="3136322"/>
            <a:ext cx="3240360" cy="369332"/>
          </a:xfrm>
          <a:prstGeom prst="rect">
            <a:avLst/>
          </a:prstGeom>
          <a:noFill/>
        </p:spPr>
        <p:txBody>
          <a:bodyPr wrap="square" rtlCol="0">
            <a:spAutoFit/>
          </a:bodyPr>
          <a:lstStyle/>
          <a:p>
            <a:r>
              <a:rPr lang="es-AR" dirty="0" smtClean="0"/>
              <a:t>         % DE MORTALIDAD</a:t>
            </a:r>
            <a:endParaRPr lang="es-AR" dirty="0"/>
          </a:p>
        </p:txBody>
      </p:sp>
      <p:sp>
        <p:nvSpPr>
          <p:cNvPr id="5" name="4 Flecha abajo"/>
          <p:cNvSpPr/>
          <p:nvPr/>
        </p:nvSpPr>
        <p:spPr>
          <a:xfrm>
            <a:off x="5580112" y="3573016"/>
            <a:ext cx="360040" cy="4023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1979712" y="1772816"/>
            <a:ext cx="864096" cy="523220"/>
          </a:xfrm>
          <a:prstGeom prst="rect">
            <a:avLst/>
          </a:prstGeom>
          <a:noFill/>
        </p:spPr>
        <p:txBody>
          <a:bodyPr wrap="square" rtlCol="0">
            <a:spAutoFit/>
          </a:bodyPr>
          <a:lstStyle/>
          <a:p>
            <a:r>
              <a:rPr lang="es-AR" sz="2800" b="1" dirty="0" smtClean="0">
                <a:solidFill>
                  <a:srgbClr val="FF0000"/>
                </a:solidFill>
              </a:rPr>
              <a:t>29%</a:t>
            </a:r>
            <a:endParaRPr lang="es-AR" sz="2800" b="1" dirty="0">
              <a:solidFill>
                <a:srgbClr val="FF0000"/>
              </a:solidFill>
            </a:endParaRPr>
          </a:p>
        </p:txBody>
      </p:sp>
      <p:sp>
        <p:nvSpPr>
          <p:cNvPr id="7" name="6 CuadroTexto"/>
          <p:cNvSpPr txBox="1"/>
          <p:nvPr/>
        </p:nvSpPr>
        <p:spPr>
          <a:xfrm>
            <a:off x="4067944" y="4005064"/>
            <a:ext cx="1440160" cy="523220"/>
          </a:xfrm>
          <a:prstGeom prst="rect">
            <a:avLst/>
          </a:prstGeom>
          <a:noFill/>
        </p:spPr>
        <p:txBody>
          <a:bodyPr wrap="square" rtlCol="0">
            <a:spAutoFit/>
          </a:bodyPr>
          <a:lstStyle/>
          <a:p>
            <a:r>
              <a:rPr lang="es-AR" sz="2800" b="1" dirty="0" smtClean="0">
                <a:solidFill>
                  <a:srgbClr val="FF0000"/>
                </a:solidFill>
              </a:rPr>
              <a:t>12%</a:t>
            </a:r>
            <a:endParaRPr lang="es-AR" sz="2800" b="1" dirty="0">
              <a:solidFill>
                <a:srgbClr val="FF0000"/>
              </a:solidFill>
            </a:endParaRPr>
          </a:p>
        </p:txBody>
      </p:sp>
      <p:sp>
        <p:nvSpPr>
          <p:cNvPr id="9" name="8 CuadroTexto"/>
          <p:cNvSpPr txBox="1"/>
          <p:nvPr/>
        </p:nvSpPr>
        <p:spPr>
          <a:xfrm>
            <a:off x="7164288" y="3501008"/>
            <a:ext cx="1080120" cy="461665"/>
          </a:xfrm>
          <a:prstGeom prst="rect">
            <a:avLst/>
          </a:prstGeom>
          <a:noFill/>
        </p:spPr>
        <p:txBody>
          <a:bodyPr wrap="square" rtlCol="0">
            <a:spAutoFit/>
          </a:bodyPr>
          <a:lstStyle/>
          <a:p>
            <a:r>
              <a:rPr lang="es-AR" sz="2400" b="1" dirty="0" smtClean="0">
                <a:solidFill>
                  <a:srgbClr val="FF0000"/>
                </a:solidFill>
              </a:rPr>
              <a:t>12,6%</a:t>
            </a:r>
            <a:endParaRPr lang="es-AR" sz="2400" b="1" dirty="0">
              <a:solidFill>
                <a:srgbClr val="FF0000"/>
              </a:solidFill>
            </a:endParaRPr>
          </a:p>
        </p:txBody>
      </p:sp>
      <p:sp>
        <p:nvSpPr>
          <p:cNvPr id="10" name="9 CuadroTexto"/>
          <p:cNvSpPr txBox="1"/>
          <p:nvPr/>
        </p:nvSpPr>
        <p:spPr>
          <a:xfrm>
            <a:off x="3923928" y="2708920"/>
            <a:ext cx="3744416" cy="738664"/>
          </a:xfrm>
          <a:prstGeom prst="rect">
            <a:avLst/>
          </a:prstGeom>
          <a:noFill/>
        </p:spPr>
        <p:txBody>
          <a:bodyPr wrap="square" rtlCol="0">
            <a:spAutoFit/>
          </a:bodyPr>
          <a:lstStyle/>
          <a:p>
            <a:pPr algn="ctr"/>
            <a:r>
              <a:rPr lang="es-AR" sz="1400" dirty="0" smtClean="0"/>
              <a:t>TRATAMIENTO   FISIOPATOLOGICO CON   APLICACIÓN DE TECNOLOGIAS  INNOVADORAS</a:t>
            </a:r>
            <a:endParaRPr lang="es-AR" sz="1400" dirty="0"/>
          </a:p>
        </p:txBody>
      </p:sp>
      <p:sp>
        <p:nvSpPr>
          <p:cNvPr id="12" name="11 Rectángulo"/>
          <p:cNvSpPr/>
          <p:nvPr/>
        </p:nvSpPr>
        <p:spPr>
          <a:xfrm>
            <a:off x="1835696" y="5661248"/>
            <a:ext cx="7128792" cy="369332"/>
          </a:xfrm>
          <a:prstGeom prst="rect">
            <a:avLst/>
          </a:prstGeom>
        </p:spPr>
        <p:txBody>
          <a:bodyPr wrap="square">
            <a:spAutoFit/>
          </a:bodyPr>
          <a:lstStyle/>
          <a:p>
            <a:r>
              <a:rPr lang="es-AR" dirty="0" smtClean="0"/>
              <a:t>Fuente: Rev. Argent. </a:t>
            </a:r>
            <a:r>
              <a:rPr lang="es-AR" dirty="0" err="1"/>
              <a:t>C</a:t>
            </a:r>
            <a:r>
              <a:rPr lang="es-AR" dirty="0" err="1" smtClean="0"/>
              <a:t>ardiol</a:t>
            </a:r>
            <a:r>
              <a:rPr lang="es-AR" dirty="0" smtClean="0"/>
              <a:t>. v.75 n.3 Buenos Aires mayo/jun. 2007</a:t>
            </a:r>
            <a:endParaRPr lang="es-AR" dirty="0"/>
          </a:p>
        </p:txBody>
      </p:sp>
      <p:sp>
        <p:nvSpPr>
          <p:cNvPr id="11" name="10 Rectángulo"/>
          <p:cNvSpPr/>
          <p:nvPr/>
        </p:nvSpPr>
        <p:spPr>
          <a:xfrm>
            <a:off x="7164288" y="6237312"/>
            <a:ext cx="1830437" cy="369332"/>
          </a:xfrm>
          <a:prstGeom prst="rect">
            <a:avLst/>
          </a:prstGeom>
        </p:spPr>
        <p:txBody>
          <a:bodyPr wrap="none">
            <a:spAutoFit/>
          </a:bodyPr>
          <a:lstStyle/>
          <a:p>
            <a:pPr>
              <a:defRPr/>
            </a:pPr>
            <a:r>
              <a:rPr lang="es-AR" sz="1600" b="1" i="1" dirty="0" smtClean="0"/>
              <a:t>Dr</a:t>
            </a:r>
            <a:r>
              <a:rPr lang="es-AR" b="1" i="1" dirty="0" smtClean="0"/>
              <a:t>. Luis Scervino</a:t>
            </a:r>
            <a:endParaRPr lang="es-AR" b="1" i="1" dirty="0"/>
          </a:p>
        </p:txBody>
      </p:sp>
      <p:sp>
        <p:nvSpPr>
          <p:cNvPr id="8" name="Marcador de número de diapositiva 7"/>
          <p:cNvSpPr>
            <a:spLocks noGrp="1"/>
          </p:cNvSpPr>
          <p:nvPr>
            <p:ph type="sldNum" sz="quarter" idx="12"/>
          </p:nvPr>
        </p:nvSpPr>
        <p:spPr/>
        <p:txBody>
          <a:bodyPr/>
          <a:lstStyle/>
          <a:p>
            <a:fld id="{3425FDE9-3094-446B-839E-5D9D7D98E5A5}" type="slidenum">
              <a:rPr lang="es-AR" smtClean="0"/>
              <a:pPr/>
              <a:t>13</a:t>
            </a:fld>
            <a:endParaRPr lang="es-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764704"/>
            <a:ext cx="6408712" cy="707886"/>
          </a:xfrm>
          <a:prstGeom prst="rect">
            <a:avLst/>
          </a:prstGeom>
          <a:noFill/>
        </p:spPr>
        <p:txBody>
          <a:bodyPr wrap="square" rtlCol="0">
            <a:spAutoFit/>
          </a:bodyPr>
          <a:lstStyle/>
          <a:p>
            <a:pPr algn="ctr"/>
            <a:r>
              <a:rPr lang="es-AR" sz="4000" dirty="0" smtClean="0"/>
              <a:t>Nuevas  tecnologías</a:t>
            </a:r>
            <a:endParaRPr lang="es-AR" sz="4000" dirty="0"/>
          </a:p>
        </p:txBody>
      </p:sp>
      <p:sp>
        <p:nvSpPr>
          <p:cNvPr id="3" name="2 Flecha abajo"/>
          <p:cNvSpPr/>
          <p:nvPr/>
        </p:nvSpPr>
        <p:spPr>
          <a:xfrm>
            <a:off x="3563888" y="1844824"/>
            <a:ext cx="180020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CuadroTexto"/>
          <p:cNvSpPr txBox="1"/>
          <p:nvPr/>
        </p:nvSpPr>
        <p:spPr>
          <a:xfrm>
            <a:off x="1187624" y="2708920"/>
            <a:ext cx="6696744" cy="2554545"/>
          </a:xfrm>
          <a:prstGeom prst="rect">
            <a:avLst/>
          </a:prstGeom>
          <a:noFill/>
        </p:spPr>
        <p:txBody>
          <a:bodyPr wrap="square" rtlCol="0">
            <a:spAutoFit/>
          </a:bodyPr>
          <a:lstStyle/>
          <a:p>
            <a:pPr algn="ctr"/>
            <a:r>
              <a:rPr lang="es-AR" sz="4000" dirty="0" smtClean="0"/>
              <a:t>La elaboración  e interpretación de la  evidencia, es esencial para el abordaje de las  NT</a:t>
            </a:r>
            <a:endParaRPr lang="es-AR" sz="4000" dirty="0"/>
          </a:p>
        </p:txBody>
      </p:sp>
      <p:sp>
        <p:nvSpPr>
          <p:cNvPr id="5" name="4 Rectángulo"/>
          <p:cNvSpPr/>
          <p:nvPr/>
        </p:nvSpPr>
        <p:spPr>
          <a:xfrm>
            <a:off x="6965118" y="6309320"/>
            <a:ext cx="2178882" cy="338554"/>
          </a:xfrm>
          <a:prstGeom prst="rect">
            <a:avLst/>
          </a:prstGeom>
        </p:spPr>
        <p:txBody>
          <a:bodyPr wrap="square">
            <a:spAutoFit/>
          </a:bodyPr>
          <a:lstStyle/>
          <a:p>
            <a:pPr>
              <a:defRPr/>
            </a:pPr>
            <a:r>
              <a:rPr lang="es-AR" sz="1600" b="1" i="1" dirty="0" smtClean="0"/>
              <a:t>Dr. Luis Scervino</a:t>
            </a:r>
            <a:endParaRPr lang="es-AR" sz="1600" b="1" i="1" dirty="0"/>
          </a:p>
        </p:txBody>
      </p:sp>
      <p:sp>
        <p:nvSpPr>
          <p:cNvPr id="6" name="Marcador de número de diapositiva 5"/>
          <p:cNvSpPr>
            <a:spLocks noGrp="1"/>
          </p:cNvSpPr>
          <p:nvPr>
            <p:ph type="sldNum" sz="quarter" idx="12"/>
          </p:nvPr>
        </p:nvSpPr>
        <p:spPr/>
        <p:txBody>
          <a:bodyPr/>
          <a:lstStyle/>
          <a:p>
            <a:fld id="{3425FDE9-3094-446B-839E-5D9D7D98E5A5}" type="slidenum">
              <a:rPr lang="es-AR" smtClean="0"/>
              <a:pPr/>
              <a:t>14</a:t>
            </a:fld>
            <a:endParaRPr lang="es-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1484784"/>
            <a:ext cx="5364088" cy="3200876"/>
          </a:xfrm>
          <a:prstGeom prst="rect">
            <a:avLst/>
          </a:prstGeom>
        </p:spPr>
        <p:txBody>
          <a:bodyPr wrap="square">
            <a:spAutoFit/>
          </a:bodyPr>
          <a:lstStyle/>
          <a:p>
            <a:pPr algn="ctr"/>
            <a:r>
              <a:rPr lang="es-AR" sz="3200" i="1" dirty="0" smtClean="0"/>
              <a:t>“ Los  médicos, y en general </a:t>
            </a:r>
          </a:p>
          <a:p>
            <a:pPr algn="ctr"/>
            <a:r>
              <a:rPr lang="es-AR" sz="3200" i="1" dirty="0" smtClean="0"/>
              <a:t>los </a:t>
            </a:r>
            <a:r>
              <a:rPr lang="es-AR" sz="3200" i="1" dirty="0"/>
              <a:t>técnicos </a:t>
            </a:r>
            <a:r>
              <a:rPr lang="es-AR" sz="3200" i="1" dirty="0" smtClean="0"/>
              <a:t>ministeriales;</a:t>
            </a:r>
          </a:p>
          <a:p>
            <a:pPr algn="ctr"/>
            <a:r>
              <a:rPr lang="es-AR" sz="3200" i="1" dirty="0" smtClean="0"/>
              <a:t>frecuentemente no saben cuales son </a:t>
            </a:r>
            <a:r>
              <a:rPr lang="es-AR" sz="3200" i="1" dirty="0"/>
              <a:t>las prácticas más eficaces</a:t>
            </a:r>
            <a:r>
              <a:rPr lang="es-AR" sz="3200" i="1" dirty="0" smtClean="0"/>
              <a:t>.</a:t>
            </a:r>
            <a:r>
              <a:rPr lang="es-AR" sz="3200" dirty="0" smtClean="0"/>
              <a:t>»</a:t>
            </a:r>
          </a:p>
          <a:p>
            <a:endParaRPr lang="es-AR" sz="2400" dirty="0"/>
          </a:p>
          <a:p>
            <a:r>
              <a:rPr lang="es-AR" dirty="0"/>
              <a:t> </a:t>
            </a:r>
          </a:p>
        </p:txBody>
      </p:sp>
      <p:sp>
        <p:nvSpPr>
          <p:cNvPr id="3" name="2 Rectángulo"/>
          <p:cNvSpPr/>
          <p:nvPr/>
        </p:nvSpPr>
        <p:spPr>
          <a:xfrm>
            <a:off x="395536" y="5229200"/>
            <a:ext cx="8748464" cy="830997"/>
          </a:xfrm>
          <a:prstGeom prst="rect">
            <a:avLst/>
          </a:prstGeom>
        </p:spPr>
        <p:txBody>
          <a:bodyPr wrap="square">
            <a:spAutoFit/>
          </a:bodyPr>
          <a:lstStyle/>
          <a:p>
            <a:r>
              <a:rPr lang="en-US" sz="2400" dirty="0"/>
              <a:t>Cochrane AL. </a:t>
            </a:r>
            <a:r>
              <a:rPr lang="en-US" sz="2400" b="1" i="1" dirty="0"/>
              <a:t>Effectiveness and Efficiency. </a:t>
            </a:r>
            <a:endParaRPr lang="en-US" sz="2400" b="1" i="1" dirty="0" smtClean="0"/>
          </a:p>
          <a:p>
            <a:r>
              <a:rPr lang="en-US" sz="2400" b="1" i="1" dirty="0" smtClean="0"/>
              <a:t>Random </a:t>
            </a:r>
            <a:r>
              <a:rPr lang="en-US" sz="2400" b="1" i="1" dirty="0"/>
              <a:t>Reflections on Health Services</a:t>
            </a:r>
            <a:endParaRPr lang="es-AR" sz="2400" b="1" i="1" dirty="0"/>
          </a:p>
        </p:txBody>
      </p:sp>
      <p:pic>
        <p:nvPicPr>
          <p:cNvPr id="4" name="3 Imagen" descr="Cochrane.jpg"/>
          <p:cNvPicPr>
            <a:picLocks noChangeAspect="1"/>
          </p:cNvPicPr>
          <p:nvPr/>
        </p:nvPicPr>
        <p:blipFill>
          <a:blip r:embed="rId2" cstate="print"/>
          <a:stretch>
            <a:fillRect/>
          </a:stretch>
        </p:blipFill>
        <p:spPr>
          <a:xfrm>
            <a:off x="1043608" y="1916832"/>
            <a:ext cx="2232248" cy="244827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CuadroTexto"/>
          <p:cNvSpPr txBox="1"/>
          <p:nvPr/>
        </p:nvSpPr>
        <p:spPr>
          <a:xfrm>
            <a:off x="611560" y="620688"/>
            <a:ext cx="6336704" cy="646331"/>
          </a:xfrm>
          <a:prstGeom prst="rect">
            <a:avLst/>
          </a:prstGeom>
          <a:noFill/>
        </p:spPr>
        <p:txBody>
          <a:bodyPr wrap="square" rtlCol="0">
            <a:spAutoFit/>
          </a:bodyPr>
          <a:lstStyle/>
          <a:p>
            <a:r>
              <a:rPr lang="es-AR" sz="3600" dirty="0" err="1" smtClean="0"/>
              <a:t>Archi</a:t>
            </a:r>
            <a:r>
              <a:rPr lang="es-AR" sz="3600" dirty="0" smtClean="0"/>
              <a:t>  Cochrane</a:t>
            </a:r>
            <a:endParaRPr lang="es-AR" sz="3600" dirty="0"/>
          </a:p>
        </p:txBody>
      </p:sp>
      <p:sp>
        <p:nvSpPr>
          <p:cNvPr id="6" name="5 Rectángulo"/>
          <p:cNvSpPr/>
          <p:nvPr/>
        </p:nvSpPr>
        <p:spPr>
          <a:xfrm>
            <a:off x="6948264" y="6309320"/>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7" name="Marcador de número de diapositiva 6"/>
          <p:cNvSpPr>
            <a:spLocks noGrp="1"/>
          </p:cNvSpPr>
          <p:nvPr>
            <p:ph type="sldNum" sz="quarter" idx="12"/>
          </p:nvPr>
        </p:nvSpPr>
        <p:spPr/>
        <p:txBody>
          <a:bodyPr/>
          <a:lstStyle/>
          <a:p>
            <a:fld id="{3425FDE9-3094-446B-839E-5D9D7D98E5A5}" type="slidenum">
              <a:rPr lang="es-AR" smtClean="0"/>
              <a:pPr/>
              <a:t>15</a:t>
            </a:fld>
            <a:endParaRPr lang="es-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347864" y="1484784"/>
            <a:ext cx="5544616" cy="357953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212121"/>
                </a:solidFill>
                <a:effectLst/>
                <a:cs typeface="Arial" pitchFamily="34" charset="0"/>
              </a:rPr>
              <a:t>Tal vez el más extraordinario ejemplo de su  filosofía y compromiso a sus convicciones fue  cuando decidió repetir su residencia de clínica médica </a:t>
            </a:r>
            <a:r>
              <a:rPr kumimoji="0" lang="es-ES" sz="2800" b="0" i="0" u="none" strike="noStrike" cap="none" normalizeH="0" dirty="0" smtClean="0">
                <a:ln>
                  <a:noFill/>
                </a:ln>
                <a:solidFill>
                  <a:srgbClr val="212121"/>
                </a:solidFill>
                <a:effectLst/>
                <a:cs typeface="Arial" pitchFamily="34" charset="0"/>
              </a:rPr>
              <a:t> a los casi 50 años. </a:t>
            </a:r>
            <a:r>
              <a:rPr lang="es-ES" sz="2800" dirty="0" smtClean="0">
                <a:solidFill>
                  <a:srgbClr val="212121"/>
                </a:solidFill>
                <a:cs typeface="Arial" pitchFamily="34" charset="0"/>
              </a:rPr>
              <a:t>Solía afirmar que realizó esa</a:t>
            </a:r>
            <a:r>
              <a:rPr kumimoji="0" lang="es-ES" sz="2800" b="0" i="0" u="none" strike="noStrike" cap="none" normalizeH="0" dirty="0" smtClean="0">
                <a:ln>
                  <a:noFill/>
                </a:ln>
                <a:solidFill>
                  <a:srgbClr val="212121"/>
                </a:solidFill>
                <a:effectLst/>
                <a:cs typeface="Arial" pitchFamily="34" charset="0"/>
              </a:rPr>
              <a:t> experiencia </a:t>
            </a:r>
            <a:r>
              <a:rPr kumimoji="0" lang="es-ES" sz="2800" b="0" i="0" u="none" strike="noStrike" cap="none" normalizeH="0" baseline="0" dirty="0" smtClean="0">
                <a:ln>
                  <a:noFill/>
                </a:ln>
                <a:solidFill>
                  <a:srgbClr val="212121"/>
                </a:solidFill>
                <a:effectLst/>
                <a:cs typeface="Arial" pitchFamily="34" charset="0"/>
              </a:rPr>
              <a:t>porque sintió</a:t>
            </a:r>
            <a:r>
              <a:rPr kumimoji="0" lang="es-ES" sz="2800" b="0" i="0" u="none" strike="noStrike" cap="none" normalizeH="0" dirty="0" smtClean="0">
                <a:ln>
                  <a:noFill/>
                </a:ln>
                <a:solidFill>
                  <a:srgbClr val="212121"/>
                </a:solidFill>
                <a:effectLst/>
                <a:cs typeface="Arial" pitchFamily="34" charset="0"/>
              </a:rPr>
              <a:t> </a:t>
            </a:r>
            <a:r>
              <a:rPr kumimoji="0" lang="es-ES" sz="2800" b="0" i="0" u="none" strike="noStrike" cap="none" normalizeH="0" baseline="0" dirty="0" smtClean="0">
                <a:ln>
                  <a:noFill/>
                </a:ln>
                <a:solidFill>
                  <a:srgbClr val="212121"/>
                </a:solidFill>
                <a:effectLst/>
                <a:cs typeface="Arial" pitchFamily="34" charset="0"/>
              </a:rPr>
              <a:t>que sus habilidades clínicas estaban “desactualizadas”</a:t>
            </a:r>
            <a:r>
              <a:rPr kumimoji="0" lang="es-ES" sz="2800" b="0" i="0" u="none" strike="noStrike" cap="none" normalizeH="0" baseline="0" dirty="0" smtClean="0">
                <a:ln>
                  <a:noFill/>
                </a:ln>
                <a:solidFill>
                  <a:schemeClr val="tx1"/>
                </a:solidFill>
                <a:effectLst/>
                <a:cs typeface="Arial" pitchFamily="34" charset="0"/>
              </a:rPr>
              <a:t> </a:t>
            </a:r>
          </a:p>
        </p:txBody>
      </p:sp>
      <p:sp>
        <p:nvSpPr>
          <p:cNvPr id="6" name="5 Rectángulo"/>
          <p:cNvSpPr/>
          <p:nvPr/>
        </p:nvSpPr>
        <p:spPr>
          <a:xfrm>
            <a:off x="395536" y="620688"/>
            <a:ext cx="3259097" cy="769441"/>
          </a:xfrm>
          <a:prstGeom prst="rect">
            <a:avLst/>
          </a:prstGeom>
        </p:spPr>
        <p:txBody>
          <a:bodyPr wrap="none">
            <a:spAutoFit/>
          </a:bodyPr>
          <a:lstStyle/>
          <a:p>
            <a:r>
              <a:rPr lang="es-AR" sz="4400" dirty="0">
                <a:solidFill>
                  <a:prstClr val="black"/>
                </a:solidFill>
              </a:rPr>
              <a:t>David </a:t>
            </a:r>
            <a:r>
              <a:rPr lang="es-AR" sz="4400" dirty="0" err="1" smtClean="0">
                <a:solidFill>
                  <a:prstClr val="black"/>
                </a:solidFill>
              </a:rPr>
              <a:t>Sackett</a:t>
            </a:r>
            <a:endParaRPr lang="es-AR" sz="4400" dirty="0"/>
          </a:p>
        </p:txBody>
      </p:sp>
      <p:sp>
        <p:nvSpPr>
          <p:cNvPr id="7" name="6 Rectángulo"/>
          <p:cNvSpPr/>
          <p:nvPr/>
        </p:nvSpPr>
        <p:spPr>
          <a:xfrm>
            <a:off x="611560" y="5373216"/>
            <a:ext cx="5366597" cy="523220"/>
          </a:xfrm>
          <a:prstGeom prst="rect">
            <a:avLst/>
          </a:prstGeom>
        </p:spPr>
        <p:txBody>
          <a:bodyPr wrap="none">
            <a:spAutoFit/>
          </a:bodyPr>
          <a:lstStyle/>
          <a:p>
            <a:r>
              <a:rPr lang="en-US" sz="2800" dirty="0" smtClean="0"/>
              <a:t>(17 </a:t>
            </a:r>
            <a:r>
              <a:rPr lang="en-US" sz="2800" dirty="0"/>
              <a:t>November </a:t>
            </a:r>
            <a:r>
              <a:rPr lang="en-US" sz="2800" dirty="0" smtClean="0"/>
              <a:t>1934 - 13 </a:t>
            </a:r>
            <a:r>
              <a:rPr lang="en-US" sz="2800" dirty="0"/>
              <a:t>May </a:t>
            </a:r>
            <a:r>
              <a:rPr lang="en-US" sz="2800" dirty="0" smtClean="0"/>
              <a:t>2015)</a:t>
            </a:r>
            <a:endParaRPr lang="es-AR" sz="2800" dirty="0"/>
          </a:p>
        </p:txBody>
      </p:sp>
      <p:pic>
        <p:nvPicPr>
          <p:cNvPr id="8" name="7 Imagen" descr="David Sackett.jpg"/>
          <p:cNvPicPr>
            <a:picLocks noChangeAspect="1"/>
          </p:cNvPicPr>
          <p:nvPr/>
        </p:nvPicPr>
        <p:blipFill>
          <a:blip r:embed="rId2" cstate="print"/>
          <a:stretch>
            <a:fillRect/>
          </a:stretch>
        </p:blipFill>
        <p:spPr>
          <a:xfrm>
            <a:off x="827584" y="2060849"/>
            <a:ext cx="1876683" cy="241668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8 Rectángulo"/>
          <p:cNvSpPr/>
          <p:nvPr/>
        </p:nvSpPr>
        <p:spPr>
          <a:xfrm>
            <a:off x="6876256" y="6165304"/>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16</a:t>
            </a:fld>
            <a:endParaRPr lang="es-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397549"/>
            <a:ext cx="8659807" cy="707886"/>
          </a:xfrm>
          <a:prstGeom prst="rect">
            <a:avLst/>
          </a:prstGeom>
        </p:spPr>
        <p:txBody>
          <a:bodyPr wrap="none">
            <a:spAutoFit/>
          </a:bodyPr>
          <a:lstStyle/>
          <a:p>
            <a:pPr algn="ctr"/>
            <a:r>
              <a:rPr lang="es-AR" sz="4000" dirty="0" smtClean="0"/>
              <a:t> Nuevas  tecnologías y educación médica</a:t>
            </a:r>
            <a:endParaRPr lang="es-AR" sz="4000" dirty="0"/>
          </a:p>
        </p:txBody>
      </p:sp>
      <p:sp>
        <p:nvSpPr>
          <p:cNvPr id="3" name="2 CuadroTexto"/>
          <p:cNvSpPr txBox="1"/>
          <p:nvPr/>
        </p:nvSpPr>
        <p:spPr>
          <a:xfrm>
            <a:off x="4788024" y="1628800"/>
            <a:ext cx="3888432" cy="2308324"/>
          </a:xfrm>
          <a:prstGeom prst="rect">
            <a:avLst/>
          </a:prstGeom>
          <a:noFill/>
        </p:spPr>
        <p:txBody>
          <a:bodyPr wrap="square" rtlCol="0">
            <a:spAutoFit/>
          </a:bodyPr>
          <a:lstStyle/>
          <a:p>
            <a:pPr algn="ctr"/>
            <a:r>
              <a:rPr lang="es-AR" sz="3200" b="1" dirty="0" smtClean="0"/>
              <a:t>El médico: </a:t>
            </a:r>
          </a:p>
          <a:p>
            <a:pPr algn="ctr"/>
            <a:r>
              <a:rPr lang="es-AR" sz="2800" dirty="0" smtClean="0"/>
              <a:t>¿Está preparado para afrontar el desafío  que supone interpretar las evidencias disponibles?</a:t>
            </a:r>
            <a:endParaRPr lang="es-AR" sz="2800" dirty="0"/>
          </a:p>
        </p:txBody>
      </p:sp>
      <p:pic>
        <p:nvPicPr>
          <p:cNvPr id="4" name="3 Imagen" descr="medico preocupado.jpg"/>
          <p:cNvPicPr>
            <a:picLocks noChangeAspect="1"/>
          </p:cNvPicPr>
          <p:nvPr/>
        </p:nvPicPr>
        <p:blipFill>
          <a:blip r:embed="rId2" cstate="print"/>
          <a:stretch>
            <a:fillRect/>
          </a:stretch>
        </p:blipFill>
        <p:spPr>
          <a:xfrm>
            <a:off x="827584" y="1844824"/>
            <a:ext cx="3472959" cy="30243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4 Rectángulo"/>
          <p:cNvSpPr/>
          <p:nvPr/>
        </p:nvSpPr>
        <p:spPr>
          <a:xfrm>
            <a:off x="6804248" y="6237312"/>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6" name="Marcador de número de diapositiva 5"/>
          <p:cNvSpPr>
            <a:spLocks noGrp="1"/>
          </p:cNvSpPr>
          <p:nvPr>
            <p:ph type="sldNum" sz="quarter" idx="12"/>
          </p:nvPr>
        </p:nvSpPr>
        <p:spPr/>
        <p:txBody>
          <a:bodyPr/>
          <a:lstStyle/>
          <a:p>
            <a:fld id="{3425FDE9-3094-446B-839E-5D9D7D98E5A5}" type="slidenum">
              <a:rPr lang="es-AR" smtClean="0"/>
              <a:pPr/>
              <a:t>17</a:t>
            </a:fld>
            <a:endParaRPr lang="es-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628800"/>
            <a:ext cx="7848872" cy="3477875"/>
          </a:xfrm>
          <a:prstGeom prst="rect">
            <a:avLst/>
          </a:prstGeom>
        </p:spPr>
        <p:txBody>
          <a:bodyPr wrap="square">
            <a:spAutoFit/>
          </a:bodyPr>
          <a:lstStyle/>
          <a:p>
            <a:pPr algn="ctr"/>
            <a:r>
              <a:rPr lang="es-AR" sz="4000" dirty="0" smtClean="0"/>
              <a:t>  </a:t>
            </a:r>
            <a:r>
              <a:rPr lang="es-AR" sz="3600" dirty="0" smtClean="0"/>
              <a:t>“</a:t>
            </a:r>
            <a:r>
              <a:rPr lang="es-AR" sz="3600" i="1" dirty="0" smtClean="0"/>
              <a:t>La </a:t>
            </a:r>
            <a:r>
              <a:rPr lang="es-AR" sz="3600" i="1" dirty="0"/>
              <a:t>búsqueda de </a:t>
            </a:r>
            <a:r>
              <a:rPr lang="es-AR" sz="3600" i="1" dirty="0" smtClean="0"/>
              <a:t>evidencias en </a:t>
            </a:r>
            <a:r>
              <a:rPr lang="es-AR" sz="3600" i="1" dirty="0"/>
              <a:t>forma individual, </a:t>
            </a:r>
            <a:r>
              <a:rPr lang="es-AR" sz="3600" i="1" dirty="0" smtClean="0"/>
              <a:t>es </a:t>
            </a:r>
            <a:r>
              <a:rPr lang="es-AR" sz="3600" i="1" dirty="0"/>
              <a:t>prácticamente imposible por razones de tiempo y de la complejidad creciente en la interpretación de las </a:t>
            </a:r>
            <a:r>
              <a:rPr lang="es-AR" sz="3600" i="1" dirty="0" smtClean="0"/>
              <a:t>publicaciones</a:t>
            </a:r>
            <a:r>
              <a:rPr lang="es-AR" sz="3600" dirty="0" smtClean="0"/>
              <a:t>”.</a:t>
            </a:r>
            <a:r>
              <a:rPr lang="es-AR" sz="3600" dirty="0"/>
              <a:t> </a:t>
            </a:r>
            <a:endParaRPr lang="es-AR" sz="3600" dirty="0" smtClean="0"/>
          </a:p>
          <a:p>
            <a:endParaRPr lang="es-AR" sz="3600" dirty="0"/>
          </a:p>
        </p:txBody>
      </p:sp>
      <p:sp>
        <p:nvSpPr>
          <p:cNvPr id="3" name="2 Rectángulo"/>
          <p:cNvSpPr/>
          <p:nvPr/>
        </p:nvSpPr>
        <p:spPr>
          <a:xfrm>
            <a:off x="827584" y="4797152"/>
            <a:ext cx="6336704" cy="369332"/>
          </a:xfrm>
          <a:prstGeom prst="rect">
            <a:avLst/>
          </a:prstGeom>
        </p:spPr>
        <p:txBody>
          <a:bodyPr wrap="square">
            <a:spAutoFit/>
          </a:bodyPr>
          <a:lstStyle/>
          <a:p>
            <a:r>
              <a:rPr lang="es-AR" b="1" dirty="0" smtClean="0"/>
              <a:t>    Carlos </a:t>
            </a:r>
            <a:r>
              <a:rPr lang="es-AR" b="1" dirty="0" err="1" smtClean="0"/>
              <a:t>Tajer</a:t>
            </a:r>
            <a:r>
              <a:rPr lang="es-AR" b="1" dirty="0" smtClean="0"/>
              <a:t>: Rev</a:t>
            </a:r>
            <a:r>
              <a:rPr lang="es-AR" b="1" dirty="0"/>
              <a:t>. argent. </a:t>
            </a:r>
            <a:r>
              <a:rPr lang="es-AR" b="1" dirty="0" err="1"/>
              <a:t>cardiol</a:t>
            </a:r>
            <a:r>
              <a:rPr lang="es-AR" b="1" dirty="0"/>
              <a:t>. vol.78 no.4 </a:t>
            </a:r>
            <a:r>
              <a:rPr lang="es-AR" b="1" dirty="0" smtClean="0"/>
              <a:t>C</a:t>
            </a:r>
            <a:r>
              <a:rPr lang="es-AR" b="1" dirty="0"/>
              <a:t> 2010</a:t>
            </a:r>
          </a:p>
        </p:txBody>
      </p:sp>
      <p:sp>
        <p:nvSpPr>
          <p:cNvPr id="4" name="3 Rectángulo"/>
          <p:cNvSpPr/>
          <p:nvPr/>
        </p:nvSpPr>
        <p:spPr>
          <a:xfrm>
            <a:off x="7020272" y="6093296"/>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5" name="4 CuadroTexto"/>
          <p:cNvSpPr txBox="1"/>
          <p:nvPr/>
        </p:nvSpPr>
        <p:spPr>
          <a:xfrm>
            <a:off x="1115616" y="692696"/>
            <a:ext cx="7848872" cy="707886"/>
          </a:xfrm>
          <a:prstGeom prst="rect">
            <a:avLst/>
          </a:prstGeom>
          <a:noFill/>
        </p:spPr>
        <p:txBody>
          <a:bodyPr wrap="square" rtlCol="0">
            <a:spAutoFit/>
          </a:bodyPr>
          <a:lstStyle/>
          <a:p>
            <a:r>
              <a:rPr lang="es-AR" sz="4000" dirty="0" smtClean="0"/>
              <a:t>NT: El médico y la evidencia</a:t>
            </a:r>
            <a:endParaRPr lang="es-AR" sz="4000" dirty="0"/>
          </a:p>
        </p:txBody>
      </p:sp>
      <p:sp>
        <p:nvSpPr>
          <p:cNvPr id="6" name="Marcador de número de diapositiva 5"/>
          <p:cNvSpPr>
            <a:spLocks noGrp="1"/>
          </p:cNvSpPr>
          <p:nvPr>
            <p:ph type="sldNum" sz="quarter" idx="12"/>
          </p:nvPr>
        </p:nvSpPr>
        <p:spPr/>
        <p:txBody>
          <a:bodyPr/>
          <a:lstStyle/>
          <a:p>
            <a:fld id="{3425FDE9-3094-446B-839E-5D9D7D98E5A5}" type="slidenum">
              <a:rPr lang="es-AR" smtClean="0"/>
              <a:pPr/>
              <a:t>18</a:t>
            </a:fld>
            <a:endParaRPr lang="es-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7544" y="764704"/>
            <a:ext cx="8676456" cy="1261884"/>
          </a:xfrm>
          <a:prstGeom prst="rect">
            <a:avLst/>
          </a:prstGeom>
          <a:noFill/>
        </p:spPr>
        <p:txBody>
          <a:bodyPr wrap="square" rtlCol="0">
            <a:spAutoFit/>
          </a:bodyPr>
          <a:lstStyle/>
          <a:p>
            <a:r>
              <a:rPr lang="es-AR" sz="4000" dirty="0" smtClean="0"/>
              <a:t>Cuando se manipula la evidencia…</a:t>
            </a:r>
          </a:p>
          <a:p>
            <a:r>
              <a:rPr lang="es-AR" sz="3600" dirty="0" smtClean="0"/>
              <a:t>Ensayos clínicos de dudosa interpretación</a:t>
            </a:r>
            <a:endParaRPr lang="es-AR" sz="3600" dirty="0"/>
          </a:p>
        </p:txBody>
      </p:sp>
      <p:sp>
        <p:nvSpPr>
          <p:cNvPr id="4" name="3 Rectángulo"/>
          <p:cNvSpPr/>
          <p:nvPr/>
        </p:nvSpPr>
        <p:spPr>
          <a:xfrm>
            <a:off x="755576" y="1556792"/>
            <a:ext cx="7056784" cy="3108543"/>
          </a:xfrm>
          <a:prstGeom prst="rect">
            <a:avLst/>
          </a:prstGeom>
        </p:spPr>
        <p:txBody>
          <a:bodyPr wrap="square">
            <a:spAutoFit/>
          </a:bodyPr>
          <a:lstStyle/>
          <a:p>
            <a:r>
              <a:rPr lang="es-AR" sz="2800" dirty="0" smtClean="0"/>
              <a:t>    </a:t>
            </a:r>
          </a:p>
          <a:p>
            <a:r>
              <a:rPr lang="es-AR" sz="2800" dirty="0" smtClean="0"/>
              <a:t>   </a:t>
            </a:r>
          </a:p>
          <a:p>
            <a:pPr>
              <a:buFont typeface="Wingdings" pitchFamily="2" charset="2"/>
              <a:buChar char="Ø"/>
            </a:pPr>
            <a:r>
              <a:rPr lang="es-AR" sz="2800" dirty="0" smtClean="0"/>
              <a:t>  CHARISMA  (</a:t>
            </a:r>
            <a:r>
              <a:rPr lang="es-AR" sz="2800" dirty="0" err="1" smtClean="0"/>
              <a:t>Engl</a:t>
            </a:r>
            <a:r>
              <a:rPr lang="es-AR" sz="2800" dirty="0" smtClean="0"/>
              <a:t> J </a:t>
            </a:r>
            <a:r>
              <a:rPr lang="es-AR" sz="2800" dirty="0" err="1" smtClean="0"/>
              <a:t>Med</a:t>
            </a:r>
            <a:r>
              <a:rPr lang="es-AR" sz="2800" dirty="0" smtClean="0"/>
              <a:t> 2006)</a:t>
            </a:r>
          </a:p>
          <a:p>
            <a:endParaRPr lang="es-AR" sz="2800" dirty="0" smtClean="0"/>
          </a:p>
          <a:p>
            <a:endParaRPr lang="es-AR" sz="2800" dirty="0" smtClean="0"/>
          </a:p>
          <a:p>
            <a:endParaRPr lang="es-AR" sz="2800" dirty="0"/>
          </a:p>
          <a:p>
            <a:endParaRPr lang="es-AR" sz="2800" dirty="0" smtClean="0"/>
          </a:p>
        </p:txBody>
      </p:sp>
      <p:sp>
        <p:nvSpPr>
          <p:cNvPr id="7" name="6 Rectángulo"/>
          <p:cNvSpPr/>
          <p:nvPr/>
        </p:nvSpPr>
        <p:spPr>
          <a:xfrm>
            <a:off x="971600" y="2924944"/>
            <a:ext cx="7560840" cy="523220"/>
          </a:xfrm>
          <a:prstGeom prst="rect">
            <a:avLst/>
          </a:prstGeom>
        </p:spPr>
        <p:txBody>
          <a:bodyPr wrap="square">
            <a:spAutoFit/>
          </a:bodyPr>
          <a:lstStyle/>
          <a:p>
            <a:pPr>
              <a:buFont typeface="Wingdings" pitchFamily="2" charset="2"/>
              <a:buChar char="Ø"/>
            </a:pPr>
            <a:r>
              <a:rPr lang="es-AR" sz="2800" dirty="0" smtClean="0"/>
              <a:t> TRITON  Lancet 2009;373:723-31. </a:t>
            </a:r>
            <a:endParaRPr lang="es-AR" sz="2800" dirty="0"/>
          </a:p>
        </p:txBody>
      </p:sp>
      <p:sp>
        <p:nvSpPr>
          <p:cNvPr id="8" name="7 Rectángulo"/>
          <p:cNvSpPr/>
          <p:nvPr/>
        </p:nvSpPr>
        <p:spPr>
          <a:xfrm>
            <a:off x="1475656" y="3573016"/>
            <a:ext cx="5837624" cy="523220"/>
          </a:xfrm>
          <a:prstGeom prst="rect">
            <a:avLst/>
          </a:prstGeom>
        </p:spPr>
        <p:txBody>
          <a:bodyPr wrap="none">
            <a:spAutoFit/>
          </a:bodyPr>
          <a:lstStyle/>
          <a:p>
            <a:pPr>
              <a:buFont typeface="Wingdings" pitchFamily="2" charset="2"/>
              <a:buChar char="Ø"/>
            </a:pPr>
            <a:r>
              <a:rPr lang="es-AR" sz="2800" dirty="0" smtClean="0"/>
              <a:t>ATLAS: (N </a:t>
            </a:r>
            <a:r>
              <a:rPr lang="es-AR" sz="2800" dirty="0" err="1" smtClean="0"/>
              <a:t>Engl</a:t>
            </a:r>
            <a:r>
              <a:rPr lang="es-AR" sz="2800" dirty="0" smtClean="0"/>
              <a:t> J </a:t>
            </a:r>
            <a:r>
              <a:rPr lang="es-AR" sz="2800" dirty="0" err="1" smtClean="0"/>
              <a:t>Med</a:t>
            </a:r>
            <a:r>
              <a:rPr lang="es-AR" sz="2800" dirty="0" smtClean="0"/>
              <a:t> 2012;366:9-19)</a:t>
            </a:r>
            <a:endParaRPr lang="es-AR" sz="2800" dirty="0"/>
          </a:p>
        </p:txBody>
      </p:sp>
      <p:sp>
        <p:nvSpPr>
          <p:cNvPr id="9" name="8 Rectángulo"/>
          <p:cNvSpPr/>
          <p:nvPr/>
        </p:nvSpPr>
        <p:spPr>
          <a:xfrm>
            <a:off x="2051720" y="4221088"/>
            <a:ext cx="6183744" cy="523220"/>
          </a:xfrm>
          <a:prstGeom prst="rect">
            <a:avLst/>
          </a:prstGeom>
        </p:spPr>
        <p:txBody>
          <a:bodyPr wrap="none">
            <a:spAutoFit/>
          </a:bodyPr>
          <a:lstStyle/>
          <a:p>
            <a:pPr marL="514350" indent="-514350">
              <a:buFont typeface="Wingdings" pitchFamily="2" charset="2"/>
              <a:buChar char="Ø"/>
            </a:pPr>
            <a:r>
              <a:rPr lang="es-AR" sz="2800" dirty="0" smtClean="0"/>
              <a:t>DREAM  (Lancet 2006;368:1096-105.)</a:t>
            </a:r>
            <a:endParaRPr lang="es-AR" sz="2800" dirty="0"/>
          </a:p>
        </p:txBody>
      </p:sp>
      <p:sp>
        <p:nvSpPr>
          <p:cNvPr id="10" name="9 Rectángulo"/>
          <p:cNvSpPr/>
          <p:nvPr/>
        </p:nvSpPr>
        <p:spPr>
          <a:xfrm>
            <a:off x="6804248" y="6093296"/>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19</a:t>
            </a:fld>
            <a:endParaRPr lang="es-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emario congreso.jpg"/>
          <p:cNvPicPr>
            <a:picLocks noChangeAspect="1"/>
          </p:cNvPicPr>
          <p:nvPr/>
        </p:nvPicPr>
        <p:blipFill>
          <a:blip r:embed="rId2" cstate="print"/>
          <a:stretch>
            <a:fillRect/>
          </a:stretch>
        </p:blipFill>
        <p:spPr>
          <a:xfrm>
            <a:off x="755576" y="2924944"/>
            <a:ext cx="7774770" cy="2808312"/>
          </a:xfrm>
          <a:prstGeom prst="rect">
            <a:avLst/>
          </a:prstGeom>
        </p:spPr>
      </p:pic>
      <p:pic>
        <p:nvPicPr>
          <p:cNvPr id="3" name="2 Imagen" descr="acami.jpg"/>
          <p:cNvPicPr>
            <a:picLocks noChangeAspect="1"/>
          </p:cNvPicPr>
          <p:nvPr/>
        </p:nvPicPr>
        <p:blipFill>
          <a:blip r:embed="rId3" cstate="print"/>
          <a:stretch>
            <a:fillRect/>
          </a:stretch>
        </p:blipFill>
        <p:spPr>
          <a:xfrm>
            <a:off x="827584" y="332656"/>
            <a:ext cx="2867300" cy="1228843"/>
          </a:xfrm>
          <a:prstGeom prst="rect">
            <a:avLst/>
          </a:prstGeom>
        </p:spPr>
      </p:pic>
      <p:pic>
        <p:nvPicPr>
          <p:cNvPr id="4" name="3 Imagen" descr="congreso acami.jpg"/>
          <p:cNvPicPr>
            <a:picLocks noChangeAspect="1"/>
          </p:cNvPicPr>
          <p:nvPr/>
        </p:nvPicPr>
        <p:blipFill>
          <a:blip r:embed="rId4" cstate="print"/>
          <a:stretch>
            <a:fillRect/>
          </a:stretch>
        </p:blipFill>
        <p:spPr>
          <a:xfrm>
            <a:off x="4572000" y="548680"/>
            <a:ext cx="3463971" cy="2024175"/>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p:spPr>
      </p:pic>
      <p:sp>
        <p:nvSpPr>
          <p:cNvPr id="5" name="4 Rectángulo"/>
          <p:cNvSpPr/>
          <p:nvPr/>
        </p:nvSpPr>
        <p:spPr>
          <a:xfrm>
            <a:off x="6948264" y="6165304"/>
            <a:ext cx="1636666" cy="338554"/>
          </a:xfrm>
          <a:prstGeom prst="rect">
            <a:avLst/>
          </a:prstGeom>
        </p:spPr>
        <p:txBody>
          <a:bodyPr wrap="none">
            <a:spAutoFit/>
          </a:bodyPr>
          <a:lstStyle/>
          <a:p>
            <a:pPr>
              <a:defRPr/>
            </a:pPr>
            <a:r>
              <a:rPr lang="es-AR" sz="1600" b="1" i="1" dirty="0"/>
              <a:t>Dr. Luis Scervino</a:t>
            </a:r>
          </a:p>
        </p:txBody>
      </p:sp>
      <p:sp>
        <p:nvSpPr>
          <p:cNvPr id="6" name="Marcador de número de diapositiva 5"/>
          <p:cNvSpPr>
            <a:spLocks noGrp="1"/>
          </p:cNvSpPr>
          <p:nvPr>
            <p:ph type="sldNum" sz="quarter" idx="12"/>
          </p:nvPr>
        </p:nvSpPr>
        <p:spPr/>
        <p:txBody>
          <a:bodyPr/>
          <a:lstStyle/>
          <a:p>
            <a:fld id="{3425FDE9-3094-446B-839E-5D9D7D98E5A5}" type="slidenum">
              <a:rPr lang="es-AR" smtClean="0"/>
              <a:pPr/>
              <a:t>2</a:t>
            </a:fld>
            <a:endParaRPr lang="es-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0688"/>
            <a:ext cx="7776864" cy="646331"/>
          </a:xfrm>
          <a:prstGeom prst="rect">
            <a:avLst/>
          </a:prstGeom>
          <a:noFill/>
        </p:spPr>
        <p:txBody>
          <a:bodyPr wrap="square" rtlCol="0">
            <a:spAutoFit/>
          </a:bodyPr>
          <a:lstStyle/>
          <a:p>
            <a:r>
              <a:rPr lang="es-AR" sz="3600" dirty="0" smtClean="0"/>
              <a:t>Cuando se manipula la evidencia…</a:t>
            </a:r>
            <a:endParaRPr lang="es-AR" sz="3600" dirty="0"/>
          </a:p>
        </p:txBody>
      </p:sp>
      <p:sp>
        <p:nvSpPr>
          <p:cNvPr id="4" name="3 Rectángulo"/>
          <p:cNvSpPr/>
          <p:nvPr/>
        </p:nvSpPr>
        <p:spPr>
          <a:xfrm>
            <a:off x="755576" y="1556792"/>
            <a:ext cx="7056784" cy="2677656"/>
          </a:xfrm>
          <a:prstGeom prst="rect">
            <a:avLst/>
          </a:prstGeom>
        </p:spPr>
        <p:txBody>
          <a:bodyPr wrap="square">
            <a:spAutoFit/>
          </a:bodyPr>
          <a:lstStyle/>
          <a:p>
            <a:r>
              <a:rPr lang="es-AR" sz="2800" dirty="0" smtClean="0"/>
              <a:t>   El estudio CHARISMA  (</a:t>
            </a:r>
            <a:r>
              <a:rPr lang="es-AR" sz="2800" dirty="0" err="1" smtClean="0"/>
              <a:t>Engl</a:t>
            </a:r>
            <a:r>
              <a:rPr lang="es-AR" sz="2800" dirty="0" smtClean="0"/>
              <a:t> J </a:t>
            </a:r>
            <a:r>
              <a:rPr lang="es-AR" sz="2800" dirty="0" err="1" smtClean="0"/>
              <a:t>Med</a:t>
            </a:r>
            <a:r>
              <a:rPr lang="es-AR" sz="2800" dirty="0" smtClean="0"/>
              <a:t> 2006)</a:t>
            </a:r>
          </a:p>
          <a:p>
            <a:r>
              <a:rPr lang="es-AR" sz="2800" dirty="0" err="1" smtClean="0"/>
              <a:t>Clopidogrel</a:t>
            </a:r>
            <a:r>
              <a:rPr lang="es-AR" sz="2800" dirty="0" smtClean="0"/>
              <a:t> + Aspirina     Vs.      Aspirina sola</a:t>
            </a:r>
          </a:p>
          <a:p>
            <a:endParaRPr lang="es-AR" sz="2800" dirty="0"/>
          </a:p>
          <a:p>
            <a:endParaRPr lang="es-AR" sz="2800" dirty="0" smtClean="0"/>
          </a:p>
          <a:p>
            <a:endParaRPr lang="es-AR" sz="2800" dirty="0"/>
          </a:p>
          <a:p>
            <a:endParaRPr lang="es-AR" sz="2800" dirty="0" smtClean="0"/>
          </a:p>
        </p:txBody>
      </p:sp>
      <p:sp>
        <p:nvSpPr>
          <p:cNvPr id="5" name="4 Flecha abajo"/>
          <p:cNvSpPr/>
          <p:nvPr/>
        </p:nvSpPr>
        <p:spPr>
          <a:xfrm>
            <a:off x="3707904" y="2780928"/>
            <a:ext cx="108012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1547664" y="3933056"/>
            <a:ext cx="5616624" cy="1384995"/>
          </a:xfrm>
          <a:prstGeom prst="rect">
            <a:avLst/>
          </a:prstGeom>
          <a:noFill/>
        </p:spPr>
        <p:txBody>
          <a:bodyPr wrap="square" rtlCol="0">
            <a:spAutoFit/>
          </a:bodyPr>
          <a:lstStyle/>
          <a:p>
            <a:pPr algn="ctr"/>
            <a:r>
              <a:rPr lang="es-AR" sz="2800" dirty="0" smtClean="0"/>
              <a:t>El estudio fue NEGATIVO </a:t>
            </a:r>
          </a:p>
          <a:p>
            <a:pPr algn="ctr"/>
            <a:r>
              <a:rPr lang="es-AR" sz="2800" dirty="0" smtClean="0"/>
              <a:t>la asociación no reducía eventos </a:t>
            </a:r>
            <a:r>
              <a:rPr lang="es-AR" sz="2800" dirty="0" err="1" smtClean="0"/>
              <a:t>cv</a:t>
            </a:r>
            <a:r>
              <a:rPr lang="es-AR" sz="2800" dirty="0" smtClean="0"/>
              <a:t> y aumentaba el riesgo de sangrado</a:t>
            </a:r>
            <a:endParaRPr lang="es-AR" sz="2800" dirty="0"/>
          </a:p>
        </p:txBody>
      </p:sp>
      <p:sp>
        <p:nvSpPr>
          <p:cNvPr id="7" name="6 Rectángulo"/>
          <p:cNvSpPr/>
          <p:nvPr/>
        </p:nvSpPr>
        <p:spPr>
          <a:xfrm>
            <a:off x="7092280" y="6165304"/>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20</a:t>
            </a:fld>
            <a:endParaRPr lang="es-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0688"/>
            <a:ext cx="7776864" cy="646331"/>
          </a:xfrm>
          <a:prstGeom prst="rect">
            <a:avLst/>
          </a:prstGeom>
          <a:noFill/>
        </p:spPr>
        <p:txBody>
          <a:bodyPr wrap="square" rtlCol="0">
            <a:spAutoFit/>
          </a:bodyPr>
          <a:lstStyle/>
          <a:p>
            <a:r>
              <a:rPr lang="es-AR" sz="3600" dirty="0" smtClean="0"/>
              <a:t>Cuando se manipula la evidencia…</a:t>
            </a:r>
            <a:endParaRPr lang="es-AR" sz="3600" dirty="0"/>
          </a:p>
        </p:txBody>
      </p:sp>
      <p:sp>
        <p:nvSpPr>
          <p:cNvPr id="4" name="3 Rectángulo"/>
          <p:cNvSpPr/>
          <p:nvPr/>
        </p:nvSpPr>
        <p:spPr>
          <a:xfrm>
            <a:off x="755576" y="1556792"/>
            <a:ext cx="7056784" cy="523220"/>
          </a:xfrm>
          <a:prstGeom prst="rect">
            <a:avLst/>
          </a:prstGeom>
        </p:spPr>
        <p:txBody>
          <a:bodyPr wrap="square">
            <a:spAutoFit/>
          </a:bodyPr>
          <a:lstStyle/>
          <a:p>
            <a:r>
              <a:rPr lang="es-AR" sz="2800" dirty="0" smtClean="0"/>
              <a:t>   </a:t>
            </a:r>
          </a:p>
        </p:txBody>
      </p:sp>
      <p:sp>
        <p:nvSpPr>
          <p:cNvPr id="6" name="5 CuadroTexto"/>
          <p:cNvSpPr txBox="1"/>
          <p:nvPr/>
        </p:nvSpPr>
        <p:spPr>
          <a:xfrm>
            <a:off x="827584" y="1556792"/>
            <a:ext cx="7128792" cy="3970318"/>
          </a:xfrm>
          <a:prstGeom prst="rect">
            <a:avLst/>
          </a:prstGeom>
          <a:noFill/>
        </p:spPr>
        <p:txBody>
          <a:bodyPr wrap="square" rtlCol="0">
            <a:spAutoFit/>
          </a:bodyPr>
          <a:lstStyle/>
          <a:p>
            <a:pPr algn="ctr"/>
            <a:r>
              <a:rPr lang="es-AR" sz="3600" dirty="0"/>
              <a:t>E</a:t>
            </a:r>
            <a:r>
              <a:rPr lang="es-AR" sz="3600" dirty="0" smtClean="0"/>
              <a:t>n forma retrospectiva</a:t>
            </a:r>
            <a:r>
              <a:rPr lang="es-AR" sz="3600" dirty="0"/>
              <a:t> </a:t>
            </a:r>
            <a:r>
              <a:rPr lang="es-AR" sz="3600" dirty="0" smtClean="0"/>
              <a:t>los autores armaron otro subgrupo de pacientes del mismo estudio con </a:t>
            </a:r>
            <a:r>
              <a:rPr lang="es-AR" sz="3600" dirty="0" err="1" smtClean="0"/>
              <a:t>aterotrombosis</a:t>
            </a:r>
            <a:r>
              <a:rPr lang="es-AR" sz="3600" dirty="0" smtClean="0"/>
              <a:t> </a:t>
            </a:r>
            <a:r>
              <a:rPr lang="es-AR" sz="3600" dirty="0" err="1" smtClean="0"/>
              <a:t>sintomatica</a:t>
            </a:r>
            <a:r>
              <a:rPr lang="es-AR" sz="3600" dirty="0" smtClean="0"/>
              <a:t>, sobre los cuales concluyeron y publicaron que en ese grupo la asociación era beneficiosa.</a:t>
            </a:r>
            <a:endParaRPr lang="es-AR" sz="3600" dirty="0"/>
          </a:p>
        </p:txBody>
      </p:sp>
      <p:sp>
        <p:nvSpPr>
          <p:cNvPr id="5" name="4 Rectángulo"/>
          <p:cNvSpPr/>
          <p:nvPr/>
        </p:nvSpPr>
        <p:spPr>
          <a:xfrm>
            <a:off x="6804248" y="6093296"/>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21</a:t>
            </a:fld>
            <a:endParaRPr lang="es-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0688"/>
            <a:ext cx="7776864" cy="646331"/>
          </a:xfrm>
          <a:prstGeom prst="rect">
            <a:avLst/>
          </a:prstGeom>
          <a:noFill/>
        </p:spPr>
        <p:txBody>
          <a:bodyPr wrap="square" rtlCol="0">
            <a:spAutoFit/>
          </a:bodyPr>
          <a:lstStyle/>
          <a:p>
            <a:r>
              <a:rPr lang="es-AR" sz="3600" dirty="0" smtClean="0"/>
              <a:t>Cuando se manipula la evidencia…</a:t>
            </a:r>
            <a:endParaRPr lang="es-AR" sz="3600" dirty="0"/>
          </a:p>
        </p:txBody>
      </p:sp>
      <p:sp>
        <p:nvSpPr>
          <p:cNvPr id="4" name="3 Rectángulo"/>
          <p:cNvSpPr/>
          <p:nvPr/>
        </p:nvSpPr>
        <p:spPr>
          <a:xfrm>
            <a:off x="755576" y="1556792"/>
            <a:ext cx="7056784" cy="3724096"/>
          </a:xfrm>
          <a:prstGeom prst="rect">
            <a:avLst/>
          </a:prstGeom>
        </p:spPr>
        <p:txBody>
          <a:bodyPr wrap="square">
            <a:spAutoFit/>
          </a:bodyPr>
          <a:lstStyle/>
          <a:p>
            <a:pPr algn="ctr"/>
            <a:r>
              <a:rPr lang="es-AR" sz="2800" dirty="0" smtClean="0"/>
              <a:t>   El estudio TRITON  Lancet 2009;373:723-31.  </a:t>
            </a:r>
            <a:r>
              <a:rPr lang="es-AR" sz="3200" dirty="0" err="1" smtClean="0"/>
              <a:t>Clopidogrel</a:t>
            </a:r>
            <a:r>
              <a:rPr lang="es-AR" sz="3200" dirty="0" smtClean="0"/>
              <a:t> Vs. El </a:t>
            </a:r>
            <a:r>
              <a:rPr lang="es-AR" sz="3200" dirty="0" err="1" smtClean="0"/>
              <a:t>Prasugrel</a:t>
            </a:r>
            <a:endParaRPr lang="es-AR" sz="3200" dirty="0" smtClean="0"/>
          </a:p>
          <a:p>
            <a:pPr algn="ctr"/>
            <a:r>
              <a:rPr lang="es-AR" sz="3200" dirty="0"/>
              <a:t>R</a:t>
            </a:r>
            <a:r>
              <a:rPr lang="es-AR" sz="3200" dirty="0" smtClean="0"/>
              <a:t>educción de mortalidad  Y ACV asociada IAM </a:t>
            </a:r>
            <a:r>
              <a:rPr lang="es-AR" sz="3200" dirty="0" err="1" smtClean="0"/>
              <a:t>postangioplastia</a:t>
            </a:r>
            <a:endParaRPr lang="es-AR" sz="3200" dirty="0" smtClean="0"/>
          </a:p>
          <a:p>
            <a:endParaRPr lang="es-AR" sz="2800" dirty="0"/>
          </a:p>
          <a:p>
            <a:endParaRPr lang="es-AR" sz="2800" dirty="0" smtClean="0"/>
          </a:p>
          <a:p>
            <a:endParaRPr lang="es-AR" sz="2800" dirty="0"/>
          </a:p>
          <a:p>
            <a:endParaRPr lang="es-AR" sz="2800" dirty="0" smtClean="0"/>
          </a:p>
        </p:txBody>
      </p:sp>
      <p:sp>
        <p:nvSpPr>
          <p:cNvPr id="5" name="4 Flecha abajo"/>
          <p:cNvSpPr/>
          <p:nvPr/>
        </p:nvSpPr>
        <p:spPr>
          <a:xfrm>
            <a:off x="3851920" y="3645024"/>
            <a:ext cx="108012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899592" y="4509120"/>
            <a:ext cx="7344816" cy="1323439"/>
          </a:xfrm>
          <a:prstGeom prst="rect">
            <a:avLst/>
          </a:prstGeom>
          <a:noFill/>
        </p:spPr>
        <p:txBody>
          <a:bodyPr wrap="square" rtlCol="0">
            <a:spAutoFit/>
          </a:bodyPr>
          <a:lstStyle/>
          <a:p>
            <a:pPr algn="just"/>
            <a:r>
              <a:rPr lang="es-AR" sz="2000" dirty="0" smtClean="0"/>
              <a:t>En este estudio se registraron como  infartos un elevado números de casos, que en realidad no lo fueron, con lo cual se logro una significación estadística de la reducción de la mortalidad que no fue tal.</a:t>
            </a:r>
            <a:endParaRPr lang="es-AR" sz="2000" dirty="0"/>
          </a:p>
        </p:txBody>
      </p:sp>
      <p:sp>
        <p:nvSpPr>
          <p:cNvPr id="6" name="5 Rectángulo"/>
          <p:cNvSpPr/>
          <p:nvPr/>
        </p:nvSpPr>
        <p:spPr>
          <a:xfrm>
            <a:off x="6948264" y="6165304"/>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22</a:t>
            </a:fld>
            <a:endParaRPr lang="es-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0688"/>
            <a:ext cx="7776864" cy="646331"/>
          </a:xfrm>
          <a:prstGeom prst="rect">
            <a:avLst/>
          </a:prstGeom>
          <a:noFill/>
        </p:spPr>
        <p:txBody>
          <a:bodyPr wrap="square" rtlCol="0">
            <a:spAutoFit/>
          </a:bodyPr>
          <a:lstStyle/>
          <a:p>
            <a:r>
              <a:rPr lang="es-AR" sz="3600" dirty="0" smtClean="0"/>
              <a:t>Cuando se manipula la evidencia…</a:t>
            </a:r>
            <a:endParaRPr lang="es-AR" sz="3600" dirty="0"/>
          </a:p>
        </p:txBody>
      </p:sp>
      <p:sp>
        <p:nvSpPr>
          <p:cNvPr id="4" name="3 Rectángulo"/>
          <p:cNvSpPr/>
          <p:nvPr/>
        </p:nvSpPr>
        <p:spPr>
          <a:xfrm>
            <a:off x="755576" y="1556792"/>
            <a:ext cx="7056784" cy="1815882"/>
          </a:xfrm>
          <a:prstGeom prst="rect">
            <a:avLst/>
          </a:prstGeom>
        </p:spPr>
        <p:txBody>
          <a:bodyPr wrap="square">
            <a:spAutoFit/>
          </a:bodyPr>
          <a:lstStyle/>
          <a:p>
            <a:endParaRPr lang="es-AR" sz="2800" dirty="0"/>
          </a:p>
          <a:p>
            <a:endParaRPr lang="es-AR" sz="2800" dirty="0" smtClean="0"/>
          </a:p>
          <a:p>
            <a:endParaRPr lang="es-AR" sz="2800" dirty="0"/>
          </a:p>
          <a:p>
            <a:endParaRPr lang="es-AR" sz="2800" dirty="0" smtClean="0"/>
          </a:p>
        </p:txBody>
      </p:sp>
      <p:sp>
        <p:nvSpPr>
          <p:cNvPr id="5" name="4 Flecha abajo"/>
          <p:cNvSpPr/>
          <p:nvPr/>
        </p:nvSpPr>
        <p:spPr>
          <a:xfrm>
            <a:off x="3923928" y="2852936"/>
            <a:ext cx="108012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827584" y="1556792"/>
            <a:ext cx="7056784" cy="1446550"/>
          </a:xfrm>
          <a:prstGeom prst="rect">
            <a:avLst/>
          </a:prstGeom>
          <a:noFill/>
        </p:spPr>
        <p:txBody>
          <a:bodyPr wrap="square" rtlCol="0">
            <a:spAutoFit/>
          </a:bodyPr>
          <a:lstStyle/>
          <a:p>
            <a:r>
              <a:rPr lang="es-AR" sz="3200" dirty="0" smtClean="0"/>
              <a:t>Estudio ATLAS: </a:t>
            </a:r>
            <a:r>
              <a:rPr lang="es-AR" sz="2400" dirty="0" smtClean="0"/>
              <a:t>(N </a:t>
            </a:r>
            <a:r>
              <a:rPr lang="es-AR" sz="2400" dirty="0" err="1" smtClean="0"/>
              <a:t>Engl</a:t>
            </a:r>
            <a:r>
              <a:rPr lang="es-AR" sz="2400" dirty="0" smtClean="0"/>
              <a:t> J </a:t>
            </a:r>
            <a:r>
              <a:rPr lang="es-AR" sz="2400" dirty="0" err="1" smtClean="0"/>
              <a:t>Med</a:t>
            </a:r>
            <a:r>
              <a:rPr lang="es-AR" sz="2400" dirty="0" smtClean="0"/>
              <a:t> 2012;366:9-19)</a:t>
            </a:r>
          </a:p>
          <a:p>
            <a:r>
              <a:rPr lang="es-AR" sz="2800" dirty="0" smtClean="0"/>
              <a:t>Evaluó el uso del </a:t>
            </a:r>
            <a:r>
              <a:rPr lang="es-AR" sz="2800" dirty="0" err="1" smtClean="0"/>
              <a:t>Rivaroxavan</a:t>
            </a:r>
            <a:r>
              <a:rPr lang="es-AR" sz="2800" dirty="0" smtClean="0"/>
              <a:t> en </a:t>
            </a:r>
            <a:r>
              <a:rPr lang="es-AR" sz="2800" dirty="0" err="1" smtClean="0"/>
              <a:t>sindromes</a:t>
            </a:r>
            <a:r>
              <a:rPr lang="es-AR" sz="2800" dirty="0" smtClean="0"/>
              <a:t> coronarios agudos</a:t>
            </a:r>
          </a:p>
        </p:txBody>
      </p:sp>
      <p:sp>
        <p:nvSpPr>
          <p:cNvPr id="8" name="7 CuadroTexto"/>
          <p:cNvSpPr txBox="1"/>
          <p:nvPr/>
        </p:nvSpPr>
        <p:spPr>
          <a:xfrm>
            <a:off x="395536" y="3645024"/>
            <a:ext cx="8532440" cy="1938992"/>
          </a:xfrm>
          <a:prstGeom prst="rect">
            <a:avLst/>
          </a:prstGeom>
          <a:noFill/>
        </p:spPr>
        <p:txBody>
          <a:bodyPr wrap="square" rtlCol="0">
            <a:spAutoFit/>
          </a:bodyPr>
          <a:lstStyle/>
          <a:p>
            <a:r>
              <a:rPr lang="es-AR" sz="2400" dirty="0" smtClean="0"/>
              <a:t>Los autores  informaron   como estadísticamente significativa la  reducción de eventos coronarios  que produjo el uso de esta droga…. Sin embargo, la perdida de seguimiento que informaron, del 0,2 % no fue real. </a:t>
            </a:r>
          </a:p>
          <a:p>
            <a:r>
              <a:rPr lang="es-AR" sz="2400" b="1" u="sng" dirty="0" smtClean="0"/>
              <a:t>La perdida real fue del 12% </a:t>
            </a:r>
            <a:endParaRPr lang="es-AR" sz="2400" b="1" u="sng" dirty="0"/>
          </a:p>
        </p:txBody>
      </p:sp>
      <p:sp>
        <p:nvSpPr>
          <p:cNvPr id="7" name="6 Rectángulo"/>
          <p:cNvSpPr/>
          <p:nvPr/>
        </p:nvSpPr>
        <p:spPr>
          <a:xfrm>
            <a:off x="7164288" y="6309320"/>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23</a:t>
            </a:fld>
            <a:endParaRPr lang="es-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268760"/>
            <a:ext cx="7272808" cy="584775"/>
          </a:xfrm>
          <a:prstGeom prst="rect">
            <a:avLst/>
          </a:prstGeom>
        </p:spPr>
        <p:txBody>
          <a:bodyPr wrap="square">
            <a:spAutoFit/>
          </a:bodyPr>
          <a:lstStyle/>
          <a:p>
            <a:r>
              <a:rPr lang="es-AR" sz="3200" dirty="0" smtClean="0"/>
              <a:t>Estudio DREAM  </a:t>
            </a:r>
            <a:r>
              <a:rPr lang="es-AR" sz="2400" dirty="0" smtClean="0"/>
              <a:t>(Lancet 2006;368:1096-105</a:t>
            </a:r>
            <a:r>
              <a:rPr lang="es-AR" dirty="0" smtClean="0"/>
              <a:t>.)</a:t>
            </a:r>
            <a:endParaRPr lang="es-AR" dirty="0"/>
          </a:p>
        </p:txBody>
      </p:sp>
      <p:sp>
        <p:nvSpPr>
          <p:cNvPr id="3" name="2 Rectángulo"/>
          <p:cNvSpPr/>
          <p:nvPr/>
        </p:nvSpPr>
        <p:spPr>
          <a:xfrm>
            <a:off x="899592" y="404664"/>
            <a:ext cx="7333161" cy="707886"/>
          </a:xfrm>
          <a:prstGeom prst="rect">
            <a:avLst/>
          </a:prstGeom>
        </p:spPr>
        <p:txBody>
          <a:bodyPr wrap="none">
            <a:spAutoFit/>
          </a:bodyPr>
          <a:lstStyle/>
          <a:p>
            <a:r>
              <a:rPr lang="es-AR" sz="4000" dirty="0" smtClean="0"/>
              <a:t>Cuando se manipula la evidencia…</a:t>
            </a:r>
            <a:endParaRPr lang="es-AR" sz="4000" dirty="0"/>
          </a:p>
        </p:txBody>
      </p:sp>
      <p:sp>
        <p:nvSpPr>
          <p:cNvPr id="4" name="3 CuadroTexto"/>
          <p:cNvSpPr txBox="1"/>
          <p:nvPr/>
        </p:nvSpPr>
        <p:spPr>
          <a:xfrm>
            <a:off x="755576" y="1844824"/>
            <a:ext cx="7920880" cy="707886"/>
          </a:xfrm>
          <a:prstGeom prst="rect">
            <a:avLst/>
          </a:prstGeom>
          <a:noFill/>
        </p:spPr>
        <p:txBody>
          <a:bodyPr wrap="square" rtlCol="0">
            <a:spAutoFit/>
          </a:bodyPr>
          <a:lstStyle/>
          <a:p>
            <a:r>
              <a:rPr lang="es-AR" sz="2000" dirty="0" smtClean="0"/>
              <a:t>Evaluó el uso de un hipoglucemiante (</a:t>
            </a:r>
            <a:r>
              <a:rPr lang="es-AR" sz="2000" dirty="0" err="1" smtClean="0"/>
              <a:t>Rosiglitazona</a:t>
            </a:r>
            <a:r>
              <a:rPr lang="es-AR" sz="2000" dirty="0" smtClean="0"/>
              <a:t>) contra placebo, para reducir nuevos caso de diabetes</a:t>
            </a:r>
            <a:endParaRPr lang="es-AR" sz="2000" dirty="0"/>
          </a:p>
        </p:txBody>
      </p:sp>
      <p:sp>
        <p:nvSpPr>
          <p:cNvPr id="5" name="4 Flecha abajo"/>
          <p:cNvSpPr/>
          <p:nvPr/>
        </p:nvSpPr>
        <p:spPr>
          <a:xfrm>
            <a:off x="3707904" y="2708920"/>
            <a:ext cx="144016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1043608" y="3573016"/>
            <a:ext cx="6984776" cy="1015663"/>
          </a:xfrm>
          <a:prstGeom prst="rect">
            <a:avLst/>
          </a:prstGeom>
          <a:noFill/>
        </p:spPr>
        <p:txBody>
          <a:bodyPr wrap="square" rtlCol="0">
            <a:spAutoFit/>
          </a:bodyPr>
          <a:lstStyle/>
          <a:p>
            <a:r>
              <a:rPr lang="es-AR" sz="2000" dirty="0" smtClean="0"/>
              <a:t>Los autores informaron que esta droga reducía el 60%  la incidencia de nuevos casos de diabetes y omitieron informar mayor cantidad de eventos cardiovasculares.</a:t>
            </a:r>
            <a:endParaRPr lang="es-AR" sz="2000" dirty="0"/>
          </a:p>
        </p:txBody>
      </p:sp>
      <p:sp>
        <p:nvSpPr>
          <p:cNvPr id="7" name="6 CuadroTexto"/>
          <p:cNvSpPr txBox="1"/>
          <p:nvPr/>
        </p:nvSpPr>
        <p:spPr>
          <a:xfrm>
            <a:off x="899592" y="4653136"/>
            <a:ext cx="6984776" cy="1569660"/>
          </a:xfrm>
          <a:prstGeom prst="rect">
            <a:avLst/>
          </a:prstGeom>
          <a:noFill/>
        </p:spPr>
        <p:txBody>
          <a:bodyPr wrap="square" rtlCol="0">
            <a:spAutoFit/>
          </a:bodyPr>
          <a:lstStyle/>
          <a:p>
            <a:r>
              <a:rPr lang="es-AR" sz="2400" dirty="0" smtClean="0"/>
              <a:t>Crítica: Dar una medicación, para  evitar darla en el futuro cuando se diagnostique la enfermedad y los efectos adversos CV que no fueron admitidos por los autores.</a:t>
            </a:r>
            <a:endParaRPr lang="es-AR" sz="2400" dirty="0"/>
          </a:p>
        </p:txBody>
      </p:sp>
      <p:sp>
        <p:nvSpPr>
          <p:cNvPr id="8" name="7 Rectángulo"/>
          <p:cNvSpPr/>
          <p:nvPr/>
        </p:nvSpPr>
        <p:spPr>
          <a:xfrm>
            <a:off x="7164288" y="6237312"/>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9" name="Marcador de número de diapositiva 8"/>
          <p:cNvSpPr>
            <a:spLocks noGrp="1"/>
          </p:cNvSpPr>
          <p:nvPr>
            <p:ph type="sldNum" sz="quarter" idx="12"/>
          </p:nvPr>
        </p:nvSpPr>
        <p:spPr/>
        <p:txBody>
          <a:bodyPr/>
          <a:lstStyle/>
          <a:p>
            <a:fld id="{3425FDE9-3094-446B-839E-5D9D7D98E5A5}" type="slidenum">
              <a:rPr lang="es-AR" smtClean="0"/>
              <a:pPr/>
              <a:t>24</a:t>
            </a:fld>
            <a:endParaRPr lang="es-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20688"/>
            <a:ext cx="6500858" cy="1200329"/>
          </a:xfrm>
          <a:prstGeom prst="rect">
            <a:avLst/>
          </a:prstGeom>
          <a:noFill/>
        </p:spPr>
        <p:txBody>
          <a:bodyPr wrap="square" rtlCol="0">
            <a:spAutoFit/>
          </a:bodyPr>
          <a:lstStyle/>
          <a:p>
            <a:r>
              <a:rPr lang="es-AR" sz="3600" dirty="0" smtClean="0"/>
              <a:t>             Nuevas  tecnologías</a:t>
            </a:r>
          </a:p>
          <a:p>
            <a:endParaRPr lang="es-AR" dirty="0" smtClean="0"/>
          </a:p>
          <a:p>
            <a:r>
              <a:rPr lang="es-AR" dirty="0" smtClean="0"/>
              <a:t>                                </a:t>
            </a:r>
            <a:endParaRPr lang="es-AR" dirty="0"/>
          </a:p>
        </p:txBody>
      </p:sp>
      <p:sp>
        <p:nvSpPr>
          <p:cNvPr id="9" name="8 CuadroTexto"/>
          <p:cNvSpPr txBox="1"/>
          <p:nvPr/>
        </p:nvSpPr>
        <p:spPr>
          <a:xfrm>
            <a:off x="683568" y="1268760"/>
            <a:ext cx="8064896" cy="4247317"/>
          </a:xfrm>
          <a:prstGeom prst="rect">
            <a:avLst/>
          </a:prstGeom>
          <a:noFill/>
        </p:spPr>
        <p:txBody>
          <a:bodyPr wrap="square" rtlCol="0">
            <a:spAutoFit/>
          </a:bodyPr>
          <a:lstStyle/>
          <a:p>
            <a:r>
              <a:rPr lang="es-AR" sz="3600" dirty="0" smtClean="0"/>
              <a:t>Plantean numerosos interrogantes:</a:t>
            </a:r>
          </a:p>
          <a:p>
            <a:endParaRPr lang="es-AR" sz="2800" dirty="0" smtClean="0"/>
          </a:p>
          <a:p>
            <a:pPr>
              <a:buFont typeface="Wingdings" pitchFamily="2" charset="2"/>
              <a:buChar char="ü"/>
            </a:pPr>
            <a:r>
              <a:rPr lang="es-AR" sz="2800" i="1" dirty="0" smtClean="0"/>
              <a:t> </a:t>
            </a:r>
            <a:r>
              <a:rPr lang="es-AR" sz="2800" b="1" i="1" dirty="0" smtClean="0">
                <a:solidFill>
                  <a:srgbClr val="FF0000"/>
                </a:solidFill>
              </a:rPr>
              <a:t>Igualdad y Equidad: </a:t>
            </a:r>
            <a:r>
              <a:rPr lang="es-AR" sz="2400" b="1" i="1" dirty="0" smtClean="0">
                <a:solidFill>
                  <a:srgbClr val="FF0000"/>
                </a:solidFill>
              </a:rPr>
              <a:t>¿Toda la población puede       acceder?</a:t>
            </a:r>
          </a:p>
          <a:p>
            <a:endParaRPr lang="es-AR" sz="2400" b="1" i="1" dirty="0" smtClean="0">
              <a:solidFill>
                <a:srgbClr val="FF0000"/>
              </a:solidFill>
            </a:endParaRPr>
          </a:p>
          <a:p>
            <a:pPr>
              <a:buFont typeface="Wingdings" pitchFamily="2" charset="2"/>
              <a:buChar char="ü"/>
            </a:pPr>
            <a:r>
              <a:rPr lang="es-AR" sz="2800" i="1" dirty="0" smtClean="0"/>
              <a:t> ¿Quién debería financiarlas?</a:t>
            </a:r>
          </a:p>
          <a:p>
            <a:pPr>
              <a:buFont typeface="Wingdings" pitchFamily="2" charset="2"/>
              <a:buChar char="ü"/>
            </a:pPr>
            <a:r>
              <a:rPr lang="es-AR" sz="2800" i="1" dirty="0" smtClean="0"/>
              <a:t> ¿A que precios? </a:t>
            </a:r>
          </a:p>
          <a:p>
            <a:pPr>
              <a:buFont typeface="Wingdings" pitchFamily="2" charset="2"/>
              <a:buChar char="ü"/>
            </a:pPr>
            <a:r>
              <a:rPr lang="es-AR" sz="2800" i="1" dirty="0" smtClean="0"/>
              <a:t> Costo de oportunidad y Dilemas Éticos</a:t>
            </a:r>
          </a:p>
          <a:p>
            <a:pPr>
              <a:buFont typeface="Wingdings" pitchFamily="2" charset="2"/>
              <a:buChar char="ü"/>
            </a:pPr>
            <a:endParaRPr lang="es-AR" sz="2800" i="1" dirty="0" smtClean="0"/>
          </a:p>
          <a:p>
            <a:endParaRPr lang="es-AR" dirty="0"/>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25</a:t>
            </a:fld>
            <a:endParaRPr lang="es-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cceso a biologicos en el mundo.jpg"/>
          <p:cNvPicPr>
            <a:picLocks noChangeAspect="1"/>
          </p:cNvPicPr>
          <p:nvPr/>
        </p:nvPicPr>
        <p:blipFill>
          <a:blip r:embed="rId2" cstate="print"/>
          <a:stretch>
            <a:fillRect/>
          </a:stretch>
        </p:blipFill>
        <p:spPr>
          <a:xfrm>
            <a:off x="1475656" y="1484784"/>
            <a:ext cx="6408712" cy="3580320"/>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395536" y="404664"/>
            <a:ext cx="8352928" cy="1138773"/>
          </a:xfrm>
          <a:prstGeom prst="rect">
            <a:avLst/>
          </a:prstGeom>
          <a:noFill/>
        </p:spPr>
        <p:txBody>
          <a:bodyPr wrap="square" rtlCol="0">
            <a:spAutoFit/>
          </a:bodyPr>
          <a:lstStyle/>
          <a:p>
            <a:pPr algn="ctr"/>
            <a:r>
              <a:rPr lang="es-AR" sz="2800" dirty="0" smtClean="0"/>
              <a:t>Acceso a medicamentos bioterapeuticos en el mundo</a:t>
            </a:r>
            <a:r>
              <a:rPr lang="es-AR" sz="3600" dirty="0" smtClean="0"/>
              <a:t> </a:t>
            </a:r>
            <a:r>
              <a:rPr lang="es-AR" sz="3200" dirty="0" smtClean="0"/>
              <a:t>Año 2014</a:t>
            </a:r>
            <a:endParaRPr lang="es-AR" sz="3200" dirty="0"/>
          </a:p>
        </p:txBody>
      </p:sp>
      <p:sp>
        <p:nvSpPr>
          <p:cNvPr id="4" name="3 CuadroTexto"/>
          <p:cNvSpPr txBox="1"/>
          <p:nvPr/>
        </p:nvSpPr>
        <p:spPr>
          <a:xfrm>
            <a:off x="611560" y="5157192"/>
            <a:ext cx="8280920" cy="954107"/>
          </a:xfrm>
          <a:prstGeom prst="rect">
            <a:avLst/>
          </a:prstGeom>
          <a:noFill/>
        </p:spPr>
        <p:txBody>
          <a:bodyPr wrap="square" rtlCol="0">
            <a:spAutoFit/>
          </a:bodyPr>
          <a:lstStyle/>
          <a:p>
            <a:pPr algn="ctr"/>
            <a:r>
              <a:rPr lang="es-AR" sz="2800" dirty="0" smtClean="0"/>
              <a:t>Aproximadamente 350 millones de personas:</a:t>
            </a:r>
          </a:p>
          <a:p>
            <a:pPr algn="ctr"/>
            <a:r>
              <a:rPr lang="es-AR" sz="2800" dirty="0" smtClean="0"/>
              <a:t> </a:t>
            </a:r>
            <a:r>
              <a:rPr lang="es-AR" sz="2800" u="sng" dirty="0" smtClean="0"/>
              <a:t>5%  de la población mundial</a:t>
            </a:r>
            <a:endParaRPr lang="es-AR" sz="2800" u="sng" dirty="0"/>
          </a:p>
        </p:txBody>
      </p:sp>
      <p:sp>
        <p:nvSpPr>
          <p:cNvPr id="6" name="5 Rectángulo"/>
          <p:cNvSpPr/>
          <p:nvPr/>
        </p:nvSpPr>
        <p:spPr>
          <a:xfrm>
            <a:off x="7308304" y="6309320"/>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7" name="6 Flecha derecha"/>
          <p:cNvSpPr/>
          <p:nvPr/>
        </p:nvSpPr>
        <p:spPr>
          <a:xfrm>
            <a:off x="1475656" y="5661248"/>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26</a:t>
            </a:fld>
            <a:endParaRPr lang="es-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85728"/>
            <a:ext cx="8568952" cy="1077218"/>
          </a:xfrm>
          <a:prstGeom prst="rect">
            <a:avLst/>
          </a:prstGeom>
          <a:noFill/>
        </p:spPr>
        <p:txBody>
          <a:bodyPr wrap="square" rtlCol="0">
            <a:spAutoFit/>
          </a:bodyPr>
          <a:lstStyle/>
          <a:p>
            <a:r>
              <a:rPr lang="es-AR" sz="2800" dirty="0" smtClean="0"/>
              <a:t> Nuevas  tecnologías y  Medicamentos Bioterapeuticos</a:t>
            </a:r>
          </a:p>
          <a:p>
            <a:endParaRPr lang="es-AR" dirty="0" smtClean="0"/>
          </a:p>
          <a:p>
            <a:r>
              <a:rPr lang="es-AR" dirty="0" smtClean="0"/>
              <a:t>                                </a:t>
            </a:r>
            <a:endParaRPr lang="es-AR" dirty="0"/>
          </a:p>
        </p:txBody>
      </p:sp>
      <p:sp>
        <p:nvSpPr>
          <p:cNvPr id="3" name="2 CuadroTexto"/>
          <p:cNvSpPr txBox="1"/>
          <p:nvPr/>
        </p:nvSpPr>
        <p:spPr>
          <a:xfrm>
            <a:off x="1115616" y="764704"/>
            <a:ext cx="6984776" cy="523220"/>
          </a:xfrm>
          <a:prstGeom prst="rect">
            <a:avLst/>
          </a:prstGeom>
          <a:noFill/>
        </p:spPr>
        <p:txBody>
          <a:bodyPr wrap="square" rtlCol="0">
            <a:spAutoFit/>
          </a:bodyPr>
          <a:lstStyle/>
          <a:p>
            <a:pPr algn="ctr"/>
            <a:r>
              <a:rPr lang="es-AR" sz="2800" dirty="0" smtClean="0"/>
              <a:t>Cifras que marcan la diferencia</a:t>
            </a:r>
            <a:endParaRPr lang="es-AR" sz="2800" dirty="0"/>
          </a:p>
        </p:txBody>
      </p:sp>
      <p:sp>
        <p:nvSpPr>
          <p:cNvPr id="4" name="3 CuadroTexto"/>
          <p:cNvSpPr txBox="1"/>
          <p:nvPr/>
        </p:nvSpPr>
        <p:spPr>
          <a:xfrm>
            <a:off x="755576" y="1700808"/>
            <a:ext cx="7848872" cy="3816429"/>
          </a:xfrm>
          <a:prstGeom prst="rect">
            <a:avLst/>
          </a:prstGeom>
          <a:noFill/>
        </p:spPr>
        <p:txBody>
          <a:bodyPr wrap="square" rtlCol="0">
            <a:spAutoFit/>
          </a:bodyPr>
          <a:lstStyle/>
          <a:p>
            <a:pPr>
              <a:buFont typeface="Wingdings" pitchFamily="2" charset="2"/>
              <a:buChar char="v"/>
            </a:pPr>
            <a:r>
              <a:rPr lang="es-AR" sz="2800" dirty="0" smtClean="0"/>
              <a:t>Con las indicaciones actuales, cerca de 700 millones de personas se beneficiarían con su uso, pero no tienen acceso</a:t>
            </a:r>
          </a:p>
          <a:p>
            <a:endParaRPr lang="es-AR" sz="2800" dirty="0" smtClean="0"/>
          </a:p>
          <a:p>
            <a:pPr>
              <a:buFont typeface="Wingdings" pitchFamily="2" charset="2"/>
              <a:buChar char="v"/>
            </a:pPr>
            <a:r>
              <a:rPr lang="es-AR" sz="2800" dirty="0" smtClean="0"/>
              <a:t> Solo el 5% de la población mundial tiene acceso</a:t>
            </a:r>
          </a:p>
          <a:p>
            <a:endParaRPr lang="es-AR" sz="2800" dirty="0" smtClean="0"/>
          </a:p>
          <a:p>
            <a:pPr>
              <a:buFont typeface="Wingdings" pitchFamily="2" charset="2"/>
              <a:buChar char="v"/>
            </a:pPr>
            <a:r>
              <a:rPr lang="es-AR" sz="2800" dirty="0" smtClean="0"/>
              <a:t>Consumen cerca del 25 % del gasto en medicamentos</a:t>
            </a:r>
          </a:p>
          <a:p>
            <a:endParaRPr lang="es-AR" dirty="0"/>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27</a:t>
            </a:fld>
            <a:endParaRPr lang="es-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mapa europa.jpg"/>
          <p:cNvPicPr>
            <a:picLocks noChangeAspect="1"/>
          </p:cNvPicPr>
          <p:nvPr/>
        </p:nvPicPr>
        <p:blipFill>
          <a:blip r:embed="rId2" cstate="print"/>
          <a:stretch>
            <a:fillRect/>
          </a:stretch>
        </p:blipFill>
        <p:spPr>
          <a:xfrm>
            <a:off x="467544" y="1340768"/>
            <a:ext cx="7867857" cy="4248472"/>
          </a:xfrm>
          <a:prstGeom prst="rect">
            <a:avLst/>
          </a:prstGeom>
        </p:spPr>
      </p:pic>
      <p:sp>
        <p:nvSpPr>
          <p:cNvPr id="4" name="3 Rectángulo"/>
          <p:cNvSpPr/>
          <p:nvPr/>
        </p:nvSpPr>
        <p:spPr>
          <a:xfrm>
            <a:off x="539552" y="5877272"/>
            <a:ext cx="57606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6" name="5 Rectángulo"/>
          <p:cNvSpPr/>
          <p:nvPr/>
        </p:nvSpPr>
        <p:spPr>
          <a:xfrm>
            <a:off x="2627784" y="5877272"/>
            <a:ext cx="576064" cy="4320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AR"/>
          </a:p>
        </p:txBody>
      </p:sp>
      <p:sp>
        <p:nvSpPr>
          <p:cNvPr id="7" name="6 Rectángulo"/>
          <p:cNvSpPr/>
          <p:nvPr/>
        </p:nvSpPr>
        <p:spPr>
          <a:xfrm>
            <a:off x="4788024" y="5877272"/>
            <a:ext cx="576064" cy="432048"/>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9" name="8 CuadroTexto"/>
          <p:cNvSpPr txBox="1"/>
          <p:nvPr/>
        </p:nvSpPr>
        <p:spPr>
          <a:xfrm>
            <a:off x="1187624" y="5733256"/>
            <a:ext cx="1080120" cy="646331"/>
          </a:xfrm>
          <a:prstGeom prst="rect">
            <a:avLst/>
          </a:prstGeom>
          <a:noFill/>
        </p:spPr>
        <p:txBody>
          <a:bodyPr wrap="square" rtlCol="0">
            <a:spAutoFit/>
          </a:bodyPr>
          <a:lstStyle/>
          <a:p>
            <a:r>
              <a:rPr lang="es-AR" dirty="0" smtClean="0"/>
              <a:t>Acceso</a:t>
            </a:r>
          </a:p>
          <a:p>
            <a:r>
              <a:rPr lang="es-AR" dirty="0" smtClean="0"/>
              <a:t>alto</a:t>
            </a:r>
            <a:endParaRPr lang="es-AR" dirty="0"/>
          </a:p>
        </p:txBody>
      </p:sp>
      <p:sp>
        <p:nvSpPr>
          <p:cNvPr id="10" name="9 CuadroTexto"/>
          <p:cNvSpPr txBox="1"/>
          <p:nvPr/>
        </p:nvSpPr>
        <p:spPr>
          <a:xfrm>
            <a:off x="3347864" y="5733256"/>
            <a:ext cx="1008112" cy="646331"/>
          </a:xfrm>
          <a:prstGeom prst="rect">
            <a:avLst/>
          </a:prstGeom>
          <a:noFill/>
        </p:spPr>
        <p:txBody>
          <a:bodyPr wrap="square" rtlCol="0">
            <a:spAutoFit/>
          </a:bodyPr>
          <a:lstStyle/>
          <a:p>
            <a:r>
              <a:rPr lang="es-AR" dirty="0" smtClean="0"/>
              <a:t>Acceso </a:t>
            </a:r>
          </a:p>
          <a:p>
            <a:r>
              <a:rPr lang="es-AR" dirty="0" smtClean="0"/>
              <a:t>medio</a:t>
            </a:r>
            <a:endParaRPr lang="es-AR" dirty="0"/>
          </a:p>
        </p:txBody>
      </p:sp>
      <p:sp>
        <p:nvSpPr>
          <p:cNvPr id="11" name="10 CuadroTexto"/>
          <p:cNvSpPr txBox="1"/>
          <p:nvPr/>
        </p:nvSpPr>
        <p:spPr>
          <a:xfrm>
            <a:off x="5364088" y="5733256"/>
            <a:ext cx="1008112" cy="646331"/>
          </a:xfrm>
          <a:prstGeom prst="rect">
            <a:avLst/>
          </a:prstGeom>
          <a:noFill/>
        </p:spPr>
        <p:txBody>
          <a:bodyPr wrap="square" rtlCol="0">
            <a:spAutoFit/>
          </a:bodyPr>
          <a:lstStyle/>
          <a:p>
            <a:r>
              <a:rPr lang="es-AR" dirty="0" smtClean="0"/>
              <a:t>Acceso </a:t>
            </a:r>
          </a:p>
          <a:p>
            <a:r>
              <a:rPr lang="es-AR" dirty="0" smtClean="0"/>
              <a:t>  bajo</a:t>
            </a:r>
            <a:endParaRPr lang="es-AR" dirty="0"/>
          </a:p>
        </p:txBody>
      </p:sp>
      <p:sp>
        <p:nvSpPr>
          <p:cNvPr id="12" name="11 Rectángulo"/>
          <p:cNvSpPr/>
          <p:nvPr/>
        </p:nvSpPr>
        <p:spPr>
          <a:xfrm>
            <a:off x="6516216" y="5805264"/>
            <a:ext cx="576064" cy="432048"/>
          </a:xfrm>
          <a:prstGeom prst="rect">
            <a:avLst/>
          </a:prstGeom>
          <a:solidFill>
            <a:schemeClr val="tx1">
              <a:lumMod val="95000"/>
              <a:lumOff val="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s-AR"/>
          </a:p>
        </p:txBody>
      </p:sp>
      <p:sp>
        <p:nvSpPr>
          <p:cNvPr id="13" name="12 CuadroTexto"/>
          <p:cNvSpPr txBox="1"/>
          <p:nvPr/>
        </p:nvSpPr>
        <p:spPr>
          <a:xfrm>
            <a:off x="7164288" y="5733256"/>
            <a:ext cx="1224136" cy="646331"/>
          </a:xfrm>
          <a:prstGeom prst="rect">
            <a:avLst/>
          </a:prstGeom>
          <a:noFill/>
        </p:spPr>
        <p:txBody>
          <a:bodyPr wrap="square" rtlCol="0">
            <a:spAutoFit/>
          </a:bodyPr>
          <a:lstStyle/>
          <a:p>
            <a:r>
              <a:rPr lang="es-AR" dirty="0" smtClean="0"/>
              <a:t>Sin</a:t>
            </a:r>
          </a:p>
          <a:p>
            <a:r>
              <a:rPr lang="es-AR" dirty="0" smtClean="0"/>
              <a:t>Rembolso</a:t>
            </a:r>
          </a:p>
        </p:txBody>
      </p:sp>
      <p:sp>
        <p:nvSpPr>
          <p:cNvPr id="14" name="13 CuadroTexto"/>
          <p:cNvSpPr txBox="1"/>
          <p:nvPr/>
        </p:nvSpPr>
        <p:spPr>
          <a:xfrm>
            <a:off x="395536" y="188640"/>
            <a:ext cx="8064896" cy="954107"/>
          </a:xfrm>
          <a:prstGeom prst="rect">
            <a:avLst/>
          </a:prstGeom>
          <a:noFill/>
        </p:spPr>
        <p:txBody>
          <a:bodyPr wrap="square" rtlCol="0">
            <a:spAutoFit/>
          </a:bodyPr>
          <a:lstStyle/>
          <a:p>
            <a:r>
              <a:rPr lang="es-AR" sz="3200" dirty="0" smtClean="0"/>
              <a:t>Medicamentos bioterapeuticos en Europa:</a:t>
            </a:r>
          </a:p>
          <a:p>
            <a:r>
              <a:rPr lang="es-AR" sz="2400" i="1" dirty="0"/>
              <a:t>A</a:t>
            </a:r>
            <a:r>
              <a:rPr lang="es-AR" sz="2400" i="1" dirty="0" smtClean="0"/>
              <a:t>ccesibilidad y niveles de cobertura </a:t>
            </a:r>
            <a:endParaRPr lang="es-AR" sz="2400" i="1" dirty="0"/>
          </a:p>
        </p:txBody>
      </p:sp>
      <p:sp>
        <p:nvSpPr>
          <p:cNvPr id="15" name="14 CuadroTexto"/>
          <p:cNvSpPr txBox="1"/>
          <p:nvPr/>
        </p:nvSpPr>
        <p:spPr>
          <a:xfrm>
            <a:off x="395536" y="980728"/>
            <a:ext cx="4968552" cy="369332"/>
          </a:xfrm>
          <a:prstGeom prst="rect">
            <a:avLst/>
          </a:prstGeom>
          <a:noFill/>
        </p:spPr>
        <p:txBody>
          <a:bodyPr wrap="square" rtlCol="0">
            <a:spAutoFit/>
          </a:bodyPr>
          <a:lstStyle/>
          <a:p>
            <a:r>
              <a:rPr lang="es-AR" dirty="0" err="1" smtClean="0"/>
              <a:t>Polina</a:t>
            </a:r>
            <a:r>
              <a:rPr lang="es-AR" dirty="0" smtClean="0"/>
              <a:t> et </a:t>
            </a:r>
            <a:r>
              <a:rPr lang="es-AR" dirty="0" err="1" smtClean="0"/>
              <a:t>all</a:t>
            </a:r>
            <a:r>
              <a:rPr lang="es-AR" dirty="0" smtClean="0"/>
              <a:t>: </a:t>
            </a:r>
            <a:r>
              <a:rPr lang="es-AR" dirty="0" err="1" smtClean="0"/>
              <a:t>Annals</a:t>
            </a:r>
            <a:r>
              <a:rPr lang="es-AR" dirty="0" smtClean="0"/>
              <a:t> of Rheumatology,2013</a:t>
            </a:r>
            <a:endParaRPr lang="es-AR"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28</a:t>
            </a:fld>
            <a:endParaRPr lang="es-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rgentina.jpg"/>
          <p:cNvPicPr>
            <a:picLocks noChangeAspect="1"/>
          </p:cNvPicPr>
          <p:nvPr/>
        </p:nvPicPr>
        <p:blipFill>
          <a:blip r:embed="rId2" cstate="print"/>
          <a:stretch>
            <a:fillRect/>
          </a:stretch>
        </p:blipFill>
        <p:spPr>
          <a:xfrm>
            <a:off x="547074" y="1628800"/>
            <a:ext cx="3664885" cy="4464496"/>
          </a:xfrm>
          <a:prstGeom prst="rect">
            <a:avLst/>
          </a:prstGeom>
          <a:effectLst>
            <a:outerShdw blurRad="50800" dist="38100" dir="2700000" algn="tl" rotWithShape="0">
              <a:prstClr val="black">
                <a:alpha val="40000"/>
              </a:prstClr>
            </a:outerShdw>
          </a:effectLst>
        </p:spPr>
      </p:pic>
      <p:sp>
        <p:nvSpPr>
          <p:cNvPr id="3" name="2 CuadroTexto"/>
          <p:cNvSpPr txBox="1"/>
          <p:nvPr/>
        </p:nvSpPr>
        <p:spPr>
          <a:xfrm>
            <a:off x="1043608" y="260648"/>
            <a:ext cx="6768752" cy="707886"/>
          </a:xfrm>
          <a:prstGeom prst="rect">
            <a:avLst/>
          </a:prstGeom>
          <a:noFill/>
        </p:spPr>
        <p:txBody>
          <a:bodyPr wrap="square" rtlCol="0">
            <a:spAutoFit/>
          </a:bodyPr>
          <a:lstStyle/>
          <a:p>
            <a:r>
              <a:rPr lang="es-AR" sz="4000" dirty="0" smtClean="0"/>
              <a:t>NT: Acceso en Argentina</a:t>
            </a:r>
            <a:endParaRPr lang="es-AR" sz="4000" dirty="0"/>
          </a:p>
        </p:txBody>
      </p:sp>
      <p:sp>
        <p:nvSpPr>
          <p:cNvPr id="4" name="3 CuadroTexto"/>
          <p:cNvSpPr txBox="1"/>
          <p:nvPr/>
        </p:nvSpPr>
        <p:spPr>
          <a:xfrm>
            <a:off x="4499992" y="1556792"/>
            <a:ext cx="4392488" cy="3046988"/>
          </a:xfrm>
          <a:prstGeom prst="rect">
            <a:avLst/>
          </a:prstGeom>
          <a:noFill/>
        </p:spPr>
        <p:txBody>
          <a:bodyPr wrap="square" rtlCol="0">
            <a:spAutoFit/>
          </a:bodyPr>
          <a:lstStyle/>
          <a:p>
            <a:r>
              <a:rPr lang="es-AR" sz="2400" dirty="0" smtClean="0"/>
              <a:t>Está directamente ligado al tipo de cobertura:</a:t>
            </a:r>
          </a:p>
          <a:p>
            <a:r>
              <a:rPr lang="es-AR" sz="2400" dirty="0" smtClean="0"/>
              <a:t>Mientras que la seguridad social y la MPP brindan un nivel de cobertura amplio, </a:t>
            </a:r>
          </a:p>
          <a:p>
            <a:r>
              <a:rPr lang="es-AR" sz="2400" dirty="0" smtClean="0"/>
              <a:t>el sub sector público, tiene niveles de accesibilidad mucho más restringido</a:t>
            </a:r>
            <a:endParaRPr lang="es-AR" sz="2400" dirty="0"/>
          </a:p>
        </p:txBody>
      </p:sp>
      <p:sp>
        <p:nvSpPr>
          <p:cNvPr id="5" name="4 Flecha abajo"/>
          <p:cNvSpPr/>
          <p:nvPr/>
        </p:nvSpPr>
        <p:spPr>
          <a:xfrm>
            <a:off x="5652120" y="4725144"/>
            <a:ext cx="165618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4067944" y="5229200"/>
            <a:ext cx="4896544" cy="954107"/>
          </a:xfrm>
          <a:prstGeom prst="rect">
            <a:avLst/>
          </a:prstGeom>
          <a:noFill/>
        </p:spPr>
        <p:txBody>
          <a:bodyPr wrap="square" rtlCol="0">
            <a:spAutoFit/>
          </a:bodyPr>
          <a:lstStyle/>
          <a:p>
            <a:pPr algn="ctr"/>
            <a:r>
              <a:rPr lang="es-AR" sz="2400" dirty="0" smtClean="0"/>
              <a:t>     </a:t>
            </a:r>
            <a:r>
              <a:rPr lang="es-AR" sz="2800" dirty="0" smtClean="0"/>
              <a:t>DESIGUALDAD e</a:t>
            </a:r>
          </a:p>
          <a:p>
            <a:pPr algn="ctr"/>
            <a:r>
              <a:rPr lang="es-AR" sz="2800" dirty="0" smtClean="0"/>
              <a:t>   INEQUIDAD</a:t>
            </a:r>
            <a:endParaRPr lang="es-AR" sz="2800" dirty="0"/>
          </a:p>
        </p:txBody>
      </p:sp>
      <p:sp>
        <p:nvSpPr>
          <p:cNvPr id="7" name="Marcador de número de diapositiva 6"/>
          <p:cNvSpPr>
            <a:spLocks noGrp="1"/>
          </p:cNvSpPr>
          <p:nvPr>
            <p:ph type="sldNum" sz="quarter" idx="12"/>
          </p:nvPr>
        </p:nvSpPr>
        <p:spPr/>
        <p:txBody>
          <a:bodyPr/>
          <a:lstStyle/>
          <a:p>
            <a:fld id="{3425FDE9-3094-446B-839E-5D9D7D98E5A5}" type="slidenum">
              <a:rPr lang="es-AR" smtClean="0"/>
              <a:pPr/>
              <a:t>29</a:t>
            </a:fld>
            <a:endParaRPr lang="es-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gencia.jpg"/>
          <p:cNvPicPr>
            <a:picLocks noChangeAspect="1"/>
          </p:cNvPicPr>
          <p:nvPr/>
        </p:nvPicPr>
        <p:blipFill>
          <a:blip r:embed="rId2" cstate="print"/>
          <a:stretch>
            <a:fillRect/>
          </a:stretch>
        </p:blipFill>
        <p:spPr>
          <a:xfrm>
            <a:off x="3995936" y="4509120"/>
            <a:ext cx="1601365" cy="1526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3 Imagen" descr="productores de tecnologia.jpg"/>
          <p:cNvPicPr>
            <a:picLocks noChangeAspect="1"/>
          </p:cNvPicPr>
          <p:nvPr/>
        </p:nvPicPr>
        <p:blipFill>
          <a:blip r:embed="rId3" cstate="print"/>
          <a:stretch>
            <a:fillRect/>
          </a:stretch>
        </p:blipFill>
        <p:spPr>
          <a:xfrm>
            <a:off x="6668850" y="3140968"/>
            <a:ext cx="2007606" cy="1793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Imagen" descr="asociacion.jpg"/>
          <p:cNvPicPr>
            <a:picLocks noChangeAspect="1"/>
          </p:cNvPicPr>
          <p:nvPr/>
        </p:nvPicPr>
        <p:blipFill>
          <a:blip r:embed="rId4" cstate="print"/>
          <a:stretch>
            <a:fillRect/>
          </a:stretch>
        </p:blipFill>
        <p:spPr>
          <a:xfrm>
            <a:off x="4572000" y="1556792"/>
            <a:ext cx="1408152" cy="1181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Imagen" descr="financiadores final.jpg"/>
          <p:cNvPicPr>
            <a:picLocks noChangeAspect="1"/>
          </p:cNvPicPr>
          <p:nvPr/>
        </p:nvPicPr>
        <p:blipFill>
          <a:blip r:embed="rId5" cstate="print"/>
          <a:stretch>
            <a:fillRect/>
          </a:stretch>
        </p:blipFill>
        <p:spPr>
          <a:xfrm>
            <a:off x="659848" y="3356992"/>
            <a:ext cx="2521763" cy="1512168"/>
          </a:xfrm>
          <a:prstGeom prst="ellipse">
            <a:avLst/>
          </a:prstGeom>
          <a:ln w="57150" cap="rnd">
            <a:solidFill>
              <a:schemeClr val="tx1"/>
            </a:solidFill>
          </a:ln>
          <a:effectLst>
            <a:outerShdw blurRad="152400" dist="317500" dir="5400000" sx="90000" sy="-19000" rotWithShape="0">
              <a:prstClr val="black">
                <a:alpha val="15000"/>
              </a:prstClr>
            </a:outerShdw>
          </a:effectLst>
          <a:scene3d>
            <a:camera prst="orthographicFront"/>
            <a:lightRig rig="contrasting" dir="t">
              <a:rot lat="0" lon="0" rev="3000000"/>
            </a:lightRig>
          </a:scene3d>
          <a:sp3d contourW="7620">
            <a:bevelT w="95250" h="31750"/>
            <a:contourClr>
              <a:srgbClr val="333333"/>
            </a:contourClr>
          </a:sp3d>
        </p:spPr>
      </p:pic>
      <p:sp>
        <p:nvSpPr>
          <p:cNvPr id="9" name="8 CuadroTexto"/>
          <p:cNvSpPr txBox="1"/>
          <p:nvPr/>
        </p:nvSpPr>
        <p:spPr>
          <a:xfrm>
            <a:off x="3491880" y="3140968"/>
            <a:ext cx="2592288" cy="1138773"/>
          </a:xfrm>
          <a:prstGeom prst="rect">
            <a:avLst/>
          </a:prstGeom>
          <a:effectLst>
            <a:outerShdw blurRad="76200" dir="18900000" sy="23000" kx="-1200000" algn="bl"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AR" sz="2000" dirty="0" smtClean="0"/>
              <a:t>Los  poderes  del  </a:t>
            </a:r>
          </a:p>
          <a:p>
            <a:pPr algn="ctr"/>
            <a:r>
              <a:rPr lang="es-AR" sz="4800" dirty="0" smtClean="0"/>
              <a:t>ESTADO</a:t>
            </a:r>
            <a:endParaRPr lang="es-AR" sz="4800" dirty="0"/>
          </a:p>
        </p:txBody>
      </p:sp>
      <p:sp>
        <p:nvSpPr>
          <p:cNvPr id="11" name="10 Flecha izquierda y arriba"/>
          <p:cNvSpPr/>
          <p:nvPr/>
        </p:nvSpPr>
        <p:spPr>
          <a:xfrm rot="10800000">
            <a:off x="1547664" y="2060848"/>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Flecha izquierda y arriba"/>
          <p:cNvSpPr/>
          <p:nvPr/>
        </p:nvSpPr>
        <p:spPr>
          <a:xfrm rot="5400000">
            <a:off x="2123728" y="5013176"/>
            <a:ext cx="720080" cy="144016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Flecha izquierda y arriba"/>
          <p:cNvSpPr/>
          <p:nvPr/>
        </p:nvSpPr>
        <p:spPr>
          <a:xfrm>
            <a:off x="6300192" y="5445224"/>
            <a:ext cx="1440160" cy="57606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14 Imagen" descr="atencion medica1.jpg"/>
          <p:cNvPicPr>
            <a:picLocks noChangeAspect="1"/>
          </p:cNvPicPr>
          <p:nvPr/>
        </p:nvPicPr>
        <p:blipFill>
          <a:blip r:embed="rId6" cstate="print"/>
          <a:stretch>
            <a:fillRect/>
          </a:stretch>
        </p:blipFill>
        <p:spPr>
          <a:xfrm>
            <a:off x="3059832" y="1340768"/>
            <a:ext cx="1796090" cy="15270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15 Flecha izquierda y arriba"/>
          <p:cNvSpPr/>
          <p:nvPr/>
        </p:nvSpPr>
        <p:spPr>
          <a:xfrm rot="16200000">
            <a:off x="6804248" y="1844824"/>
            <a:ext cx="778384" cy="922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CuadroTexto"/>
          <p:cNvSpPr txBox="1"/>
          <p:nvPr/>
        </p:nvSpPr>
        <p:spPr>
          <a:xfrm>
            <a:off x="0" y="548680"/>
            <a:ext cx="9144000" cy="646331"/>
          </a:xfrm>
          <a:prstGeom prst="rect">
            <a:avLst/>
          </a:prstGeom>
          <a:noFill/>
        </p:spPr>
        <p:txBody>
          <a:bodyPr wrap="square" rtlCol="0">
            <a:spAutoFit/>
          </a:bodyPr>
          <a:lstStyle/>
          <a:p>
            <a:pPr algn="ctr"/>
            <a:r>
              <a:rPr lang="es-AR" sz="3600" dirty="0" smtClean="0"/>
              <a:t> Nuevas tecnologías: actores involucrados</a:t>
            </a:r>
            <a:endParaRPr lang="es-AR" sz="3600" dirty="0"/>
          </a:p>
        </p:txBody>
      </p:sp>
      <p:sp>
        <p:nvSpPr>
          <p:cNvPr id="18" name="17 CuadroTexto"/>
          <p:cNvSpPr txBox="1"/>
          <p:nvPr/>
        </p:nvSpPr>
        <p:spPr>
          <a:xfrm>
            <a:off x="539552" y="4941168"/>
            <a:ext cx="3024336" cy="400110"/>
          </a:xfrm>
          <a:prstGeom prst="rect">
            <a:avLst/>
          </a:prstGeom>
          <a:noFill/>
        </p:spPr>
        <p:txBody>
          <a:bodyPr wrap="square" rtlCol="0">
            <a:spAutoFit/>
          </a:bodyPr>
          <a:lstStyle/>
          <a:p>
            <a:r>
              <a:rPr lang="es-AR" sz="2000" dirty="0" smtClean="0"/>
              <a:t>  LOS  FINANCIADORES</a:t>
            </a:r>
            <a:endParaRPr lang="es-AR" sz="2000" dirty="0"/>
          </a:p>
        </p:txBody>
      </p:sp>
      <p:sp>
        <p:nvSpPr>
          <p:cNvPr id="20" name="19 CuadroTexto"/>
          <p:cNvSpPr txBox="1"/>
          <p:nvPr/>
        </p:nvSpPr>
        <p:spPr>
          <a:xfrm>
            <a:off x="2987824" y="6093296"/>
            <a:ext cx="4032448" cy="461665"/>
          </a:xfrm>
          <a:prstGeom prst="rect">
            <a:avLst/>
          </a:prstGeom>
          <a:noFill/>
        </p:spPr>
        <p:txBody>
          <a:bodyPr wrap="square" rtlCol="0">
            <a:spAutoFit/>
          </a:bodyPr>
          <a:lstStyle/>
          <a:p>
            <a:r>
              <a:rPr lang="es-AR" sz="2400" dirty="0" smtClean="0"/>
              <a:t>    </a:t>
            </a:r>
            <a:r>
              <a:rPr lang="es-AR" sz="2000" dirty="0" smtClean="0"/>
              <a:t>Productores  de Evidencia</a:t>
            </a:r>
            <a:endParaRPr lang="es-AR" sz="2000" dirty="0"/>
          </a:p>
        </p:txBody>
      </p:sp>
      <p:sp>
        <p:nvSpPr>
          <p:cNvPr id="21" name="20 CuadroTexto"/>
          <p:cNvSpPr txBox="1"/>
          <p:nvPr/>
        </p:nvSpPr>
        <p:spPr>
          <a:xfrm>
            <a:off x="5508104" y="4941168"/>
            <a:ext cx="3960440" cy="400110"/>
          </a:xfrm>
          <a:prstGeom prst="rect">
            <a:avLst/>
          </a:prstGeom>
          <a:noFill/>
        </p:spPr>
        <p:txBody>
          <a:bodyPr wrap="square" rtlCol="0">
            <a:spAutoFit/>
          </a:bodyPr>
          <a:lstStyle/>
          <a:p>
            <a:pPr algn="ctr"/>
            <a:r>
              <a:rPr lang="es-AR" sz="2000" dirty="0" smtClean="0"/>
              <a:t>Complejo Medico Industrial</a:t>
            </a:r>
            <a:endParaRPr lang="es-AR" sz="2000" dirty="0"/>
          </a:p>
        </p:txBody>
      </p:sp>
      <p:sp>
        <p:nvSpPr>
          <p:cNvPr id="22" name="21 CuadroTexto"/>
          <p:cNvSpPr txBox="1"/>
          <p:nvPr/>
        </p:nvSpPr>
        <p:spPr>
          <a:xfrm>
            <a:off x="5940152" y="1484784"/>
            <a:ext cx="3024336" cy="400110"/>
          </a:xfrm>
          <a:prstGeom prst="rect">
            <a:avLst/>
          </a:prstGeom>
          <a:noFill/>
        </p:spPr>
        <p:txBody>
          <a:bodyPr wrap="square" rtlCol="0">
            <a:spAutoFit/>
          </a:bodyPr>
          <a:lstStyle/>
          <a:p>
            <a:pPr algn="ctr"/>
            <a:r>
              <a:rPr lang="es-AR" sz="2000" dirty="0" smtClean="0"/>
              <a:t>Asociaciones de pacientes</a:t>
            </a:r>
            <a:endParaRPr lang="es-AR" sz="2000" dirty="0"/>
          </a:p>
        </p:txBody>
      </p:sp>
      <p:sp>
        <p:nvSpPr>
          <p:cNvPr id="23" name="22 CuadroTexto"/>
          <p:cNvSpPr txBox="1"/>
          <p:nvPr/>
        </p:nvSpPr>
        <p:spPr>
          <a:xfrm>
            <a:off x="827584" y="1556792"/>
            <a:ext cx="2232248" cy="400110"/>
          </a:xfrm>
          <a:prstGeom prst="rect">
            <a:avLst/>
          </a:prstGeom>
          <a:noFill/>
        </p:spPr>
        <p:txBody>
          <a:bodyPr wrap="square" rtlCol="0">
            <a:spAutoFit/>
          </a:bodyPr>
          <a:lstStyle/>
          <a:p>
            <a:r>
              <a:rPr lang="es-AR" sz="2000" dirty="0" smtClean="0"/>
              <a:t>Médico / Paciente</a:t>
            </a:r>
            <a:endParaRPr lang="es-AR" sz="2000" dirty="0"/>
          </a:p>
        </p:txBody>
      </p:sp>
      <p:sp>
        <p:nvSpPr>
          <p:cNvPr id="19" name="18 Rectángulo"/>
          <p:cNvSpPr/>
          <p:nvPr/>
        </p:nvSpPr>
        <p:spPr>
          <a:xfrm>
            <a:off x="7164288" y="6309320"/>
            <a:ext cx="1635063" cy="338554"/>
          </a:xfrm>
          <a:prstGeom prst="rect">
            <a:avLst/>
          </a:prstGeom>
        </p:spPr>
        <p:txBody>
          <a:bodyPr wrap="none">
            <a:spAutoFit/>
          </a:bodyPr>
          <a:lstStyle/>
          <a:p>
            <a:pPr>
              <a:defRPr/>
            </a:pPr>
            <a:r>
              <a:rPr lang="es-AR" sz="1600" b="1" i="1" dirty="0"/>
              <a:t>Dr. Luis Scervino</a:t>
            </a:r>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3</a:t>
            </a:fld>
            <a:endParaRPr lang="es-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Gráfico"/>
          <p:cNvGraphicFramePr/>
          <p:nvPr/>
        </p:nvGraphicFramePr>
        <p:xfrm>
          <a:off x="1547664" y="2204864"/>
          <a:ext cx="518457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115616" y="692696"/>
            <a:ext cx="6768752" cy="1323439"/>
          </a:xfrm>
          <a:prstGeom prst="rect">
            <a:avLst/>
          </a:prstGeom>
          <a:noFill/>
        </p:spPr>
        <p:txBody>
          <a:bodyPr wrap="square" rtlCol="0">
            <a:spAutoFit/>
          </a:bodyPr>
          <a:lstStyle/>
          <a:p>
            <a:pPr algn="ctr"/>
            <a:r>
              <a:rPr lang="es-AR" sz="4000" dirty="0" smtClean="0"/>
              <a:t>Acceso a Medicamentos biotecnológicos en la región</a:t>
            </a:r>
            <a:endParaRPr lang="es-AR" sz="4000" dirty="0"/>
          </a:p>
        </p:txBody>
      </p:sp>
      <p:sp>
        <p:nvSpPr>
          <p:cNvPr id="4" name="3 Rectángulo"/>
          <p:cNvSpPr/>
          <p:nvPr/>
        </p:nvSpPr>
        <p:spPr>
          <a:xfrm>
            <a:off x="1043608" y="5589240"/>
            <a:ext cx="5878982" cy="369332"/>
          </a:xfrm>
          <a:prstGeom prst="rect">
            <a:avLst/>
          </a:prstGeom>
        </p:spPr>
        <p:txBody>
          <a:bodyPr wrap="none">
            <a:spAutoFit/>
          </a:bodyPr>
          <a:lstStyle/>
          <a:p>
            <a:r>
              <a:rPr lang="en-US" dirty="0" err="1" smtClean="0"/>
              <a:t>Fuente</a:t>
            </a:r>
            <a:r>
              <a:rPr lang="en-US" dirty="0" smtClean="0"/>
              <a:t>: </a:t>
            </a:r>
            <a:r>
              <a:rPr lang="en-US" i="1" dirty="0" smtClean="0"/>
              <a:t>ISPOR 5th Latin America Conference, Chile sep. 2015</a:t>
            </a:r>
            <a:endParaRPr lang="en-US" i="1" dirty="0"/>
          </a:p>
        </p:txBody>
      </p:sp>
      <p:sp>
        <p:nvSpPr>
          <p:cNvPr id="5" name="4 CuadroTexto"/>
          <p:cNvSpPr txBox="1"/>
          <p:nvPr/>
        </p:nvSpPr>
        <p:spPr>
          <a:xfrm>
            <a:off x="1907704" y="4509120"/>
            <a:ext cx="288032" cy="369332"/>
          </a:xfrm>
          <a:prstGeom prst="rect">
            <a:avLst/>
          </a:prstGeom>
          <a:noFill/>
        </p:spPr>
        <p:txBody>
          <a:bodyPr wrap="square" rtlCol="0">
            <a:spAutoFit/>
          </a:bodyPr>
          <a:lstStyle/>
          <a:p>
            <a:r>
              <a:rPr lang="es-AR" dirty="0" smtClean="0"/>
              <a:t>*</a:t>
            </a:r>
            <a:endParaRPr lang="es-AR" dirty="0"/>
          </a:p>
        </p:txBody>
      </p:sp>
      <p:sp>
        <p:nvSpPr>
          <p:cNvPr id="6" name="5 CuadroTexto"/>
          <p:cNvSpPr txBox="1"/>
          <p:nvPr/>
        </p:nvSpPr>
        <p:spPr>
          <a:xfrm>
            <a:off x="827584" y="5877272"/>
            <a:ext cx="288032" cy="369332"/>
          </a:xfrm>
          <a:prstGeom prst="rect">
            <a:avLst/>
          </a:prstGeom>
          <a:noFill/>
        </p:spPr>
        <p:txBody>
          <a:bodyPr wrap="square" rtlCol="0">
            <a:spAutoFit/>
          </a:bodyPr>
          <a:lstStyle/>
          <a:p>
            <a:r>
              <a:rPr lang="es-AR" dirty="0" smtClean="0"/>
              <a:t>*</a:t>
            </a:r>
            <a:endParaRPr lang="es-AR" dirty="0"/>
          </a:p>
        </p:txBody>
      </p:sp>
      <p:sp>
        <p:nvSpPr>
          <p:cNvPr id="7" name="6 CuadroTexto"/>
          <p:cNvSpPr txBox="1"/>
          <p:nvPr/>
        </p:nvSpPr>
        <p:spPr>
          <a:xfrm>
            <a:off x="1043608" y="5877272"/>
            <a:ext cx="5328592" cy="369332"/>
          </a:xfrm>
          <a:prstGeom prst="rect">
            <a:avLst/>
          </a:prstGeom>
          <a:noFill/>
        </p:spPr>
        <p:txBody>
          <a:bodyPr wrap="square" rtlCol="0">
            <a:spAutoFit/>
          </a:bodyPr>
          <a:lstStyle/>
          <a:p>
            <a:r>
              <a:rPr lang="es-AR" i="1" dirty="0" smtClean="0"/>
              <a:t>Cobertura  para O. </a:t>
            </a:r>
            <a:r>
              <a:rPr lang="es-AR" i="1" dirty="0" err="1" smtClean="0"/>
              <a:t>Sciales</a:t>
            </a:r>
            <a:r>
              <a:rPr lang="es-AR" i="1" dirty="0" smtClean="0"/>
              <a:t> Nacionales, Sistema SUR</a:t>
            </a:r>
            <a:endParaRPr lang="es-AR" i="1" dirty="0"/>
          </a:p>
        </p:txBody>
      </p:sp>
      <p:sp>
        <p:nvSpPr>
          <p:cNvPr id="8" name="7 Rectángulo"/>
          <p:cNvSpPr/>
          <p:nvPr/>
        </p:nvSpPr>
        <p:spPr>
          <a:xfrm>
            <a:off x="7236296" y="6237312"/>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9" name="Marcador de número de diapositiva 8"/>
          <p:cNvSpPr>
            <a:spLocks noGrp="1"/>
          </p:cNvSpPr>
          <p:nvPr>
            <p:ph type="sldNum" sz="quarter" idx="12"/>
          </p:nvPr>
        </p:nvSpPr>
        <p:spPr/>
        <p:txBody>
          <a:bodyPr/>
          <a:lstStyle/>
          <a:p>
            <a:fld id="{3425FDE9-3094-446B-839E-5D9D7D98E5A5}" type="slidenum">
              <a:rPr lang="es-AR" smtClean="0"/>
              <a:pPr/>
              <a:t>30</a:t>
            </a:fld>
            <a:endParaRPr lang="es-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764704"/>
            <a:ext cx="6021882" cy="1200329"/>
          </a:xfrm>
          <a:prstGeom prst="rect">
            <a:avLst/>
          </a:prstGeom>
          <a:noFill/>
        </p:spPr>
        <p:txBody>
          <a:bodyPr wrap="square" rtlCol="0">
            <a:spAutoFit/>
          </a:bodyPr>
          <a:lstStyle/>
          <a:p>
            <a:r>
              <a:rPr lang="es-AR" sz="3600" dirty="0" smtClean="0">
                <a:solidFill>
                  <a:prstClr val="black"/>
                </a:solidFill>
              </a:rPr>
              <a:t>             Nuevas  tecnologías</a:t>
            </a:r>
          </a:p>
          <a:p>
            <a:endParaRPr lang="es-AR" dirty="0" smtClean="0">
              <a:solidFill>
                <a:prstClr val="black"/>
              </a:solidFill>
            </a:endParaRPr>
          </a:p>
          <a:p>
            <a:r>
              <a:rPr lang="es-AR" dirty="0" smtClean="0">
                <a:solidFill>
                  <a:prstClr val="black"/>
                </a:solidFill>
              </a:rPr>
              <a:t>                                </a:t>
            </a:r>
            <a:endParaRPr lang="es-AR" dirty="0">
              <a:solidFill>
                <a:prstClr val="black"/>
              </a:solidFill>
            </a:endParaRPr>
          </a:p>
        </p:txBody>
      </p:sp>
      <p:sp>
        <p:nvSpPr>
          <p:cNvPr id="9" name="8 CuadroTexto"/>
          <p:cNvSpPr txBox="1"/>
          <p:nvPr/>
        </p:nvSpPr>
        <p:spPr>
          <a:xfrm>
            <a:off x="683568" y="1268760"/>
            <a:ext cx="8064896" cy="3508653"/>
          </a:xfrm>
          <a:prstGeom prst="rect">
            <a:avLst/>
          </a:prstGeom>
          <a:noFill/>
        </p:spPr>
        <p:txBody>
          <a:bodyPr wrap="square" rtlCol="0">
            <a:spAutoFit/>
          </a:bodyPr>
          <a:lstStyle/>
          <a:p>
            <a:r>
              <a:rPr lang="es-AR" sz="3600" dirty="0" smtClean="0">
                <a:solidFill>
                  <a:prstClr val="black"/>
                </a:solidFill>
              </a:rPr>
              <a:t>Plantean numerosos interrogantes:</a:t>
            </a:r>
          </a:p>
          <a:p>
            <a:endParaRPr lang="es-AR" sz="2800" dirty="0" smtClean="0">
              <a:solidFill>
                <a:prstClr val="black"/>
              </a:solidFill>
            </a:endParaRPr>
          </a:p>
          <a:p>
            <a:pPr>
              <a:buFont typeface="Wingdings" pitchFamily="2" charset="2"/>
              <a:buChar char="ü"/>
            </a:pPr>
            <a:r>
              <a:rPr lang="es-AR" sz="2800" i="1" dirty="0" smtClean="0">
                <a:solidFill>
                  <a:prstClr val="black"/>
                </a:solidFill>
              </a:rPr>
              <a:t> </a:t>
            </a:r>
            <a:r>
              <a:rPr lang="es-AR" sz="2800" i="1" dirty="0" smtClean="0"/>
              <a:t>Igualdad y Equidad: </a:t>
            </a:r>
            <a:r>
              <a:rPr lang="es-AR" sz="2400" i="1" dirty="0" smtClean="0"/>
              <a:t>¿Toda la población puede acceder?</a:t>
            </a:r>
          </a:p>
          <a:p>
            <a:pPr>
              <a:buFont typeface="Wingdings" pitchFamily="2" charset="2"/>
              <a:buChar char="ü"/>
            </a:pPr>
            <a:r>
              <a:rPr lang="es-AR" sz="2800" i="1" dirty="0" smtClean="0">
                <a:solidFill>
                  <a:prstClr val="black"/>
                </a:solidFill>
              </a:rPr>
              <a:t> </a:t>
            </a:r>
            <a:r>
              <a:rPr lang="es-AR" sz="2800" b="1" i="1" dirty="0" smtClean="0">
                <a:solidFill>
                  <a:srgbClr val="FF0000"/>
                </a:solidFill>
              </a:rPr>
              <a:t>¿Quién debería financiarlas?</a:t>
            </a:r>
          </a:p>
          <a:p>
            <a:pPr>
              <a:buFont typeface="Wingdings" pitchFamily="2" charset="2"/>
              <a:buChar char="ü"/>
            </a:pPr>
            <a:r>
              <a:rPr lang="es-AR" sz="2800" i="1" dirty="0" smtClean="0">
                <a:solidFill>
                  <a:prstClr val="black"/>
                </a:solidFill>
              </a:rPr>
              <a:t> ¿A que precios? </a:t>
            </a:r>
          </a:p>
          <a:p>
            <a:pPr>
              <a:buFont typeface="Wingdings" pitchFamily="2" charset="2"/>
              <a:buChar char="ü"/>
            </a:pPr>
            <a:r>
              <a:rPr lang="es-AR" sz="2800" i="1" dirty="0" smtClean="0">
                <a:solidFill>
                  <a:prstClr val="black"/>
                </a:solidFill>
              </a:rPr>
              <a:t> Costo de oportunidad y Dilemas Éticos</a:t>
            </a:r>
          </a:p>
          <a:p>
            <a:pPr>
              <a:buFont typeface="Wingdings" pitchFamily="2" charset="2"/>
              <a:buChar char="ü"/>
            </a:pPr>
            <a:endParaRPr lang="es-AR" sz="2800" i="1" dirty="0" smtClean="0">
              <a:solidFill>
                <a:prstClr val="black"/>
              </a:solidFill>
            </a:endParaRPr>
          </a:p>
          <a:p>
            <a:endParaRPr lang="es-AR" dirty="0">
              <a:solidFill>
                <a:prstClr val="black"/>
              </a:solidFill>
            </a:endParaRPr>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31</a:t>
            </a:fld>
            <a:endParaRPr lang="es-AR"/>
          </a:p>
        </p:txBody>
      </p:sp>
    </p:spTree>
    <p:extLst>
      <p:ext uri="{BB962C8B-B14F-4D97-AF65-F5344CB8AC3E}">
        <p14:creationId xmlns:p14="http://schemas.microsoft.com/office/powerpoint/2010/main" val="2150991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620688"/>
            <a:ext cx="6768752" cy="707886"/>
          </a:xfrm>
          <a:prstGeom prst="rect">
            <a:avLst/>
          </a:prstGeom>
          <a:noFill/>
        </p:spPr>
        <p:txBody>
          <a:bodyPr wrap="square" rtlCol="0">
            <a:spAutoFit/>
          </a:bodyPr>
          <a:lstStyle/>
          <a:p>
            <a:r>
              <a:rPr lang="es-AR" sz="4000" dirty="0" smtClean="0"/>
              <a:t>NT: Acceso en Argentina</a:t>
            </a:r>
            <a:endParaRPr lang="es-AR" sz="4000" dirty="0"/>
          </a:p>
        </p:txBody>
      </p:sp>
      <p:sp>
        <p:nvSpPr>
          <p:cNvPr id="3" name="2 CuadroTexto"/>
          <p:cNvSpPr txBox="1"/>
          <p:nvPr/>
        </p:nvSpPr>
        <p:spPr>
          <a:xfrm>
            <a:off x="1187624" y="1628800"/>
            <a:ext cx="7056784" cy="3539430"/>
          </a:xfrm>
          <a:prstGeom prst="rect">
            <a:avLst/>
          </a:prstGeom>
          <a:noFill/>
        </p:spPr>
        <p:txBody>
          <a:bodyPr wrap="square" rtlCol="0">
            <a:spAutoFit/>
          </a:bodyPr>
          <a:lstStyle/>
          <a:p>
            <a:pPr algn="just"/>
            <a:r>
              <a:rPr lang="es-AR" sz="2800" dirty="0" smtClean="0"/>
              <a:t>Mientras que las Obras Sociales Nacionales  cuentan con un modelo de recupero a través del FSR que financia  y agiliza la accesibilidad de las beneficiarios de las  distintas organizaciones, </a:t>
            </a:r>
          </a:p>
          <a:p>
            <a:pPr algn="just"/>
            <a:r>
              <a:rPr lang="es-AR" sz="2800" dirty="0" smtClean="0"/>
              <a:t>el resto del sistema sanitario carece de un modelo similar que amortigüe el gasto y/o garantice la cobertura</a:t>
            </a:r>
            <a:endParaRPr lang="es-AR" sz="2800" dirty="0"/>
          </a:p>
        </p:txBody>
      </p:sp>
      <p:sp>
        <p:nvSpPr>
          <p:cNvPr id="4" name="3 Rectángulo"/>
          <p:cNvSpPr/>
          <p:nvPr/>
        </p:nvSpPr>
        <p:spPr>
          <a:xfrm>
            <a:off x="7092280" y="6165304"/>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32</a:t>
            </a:fld>
            <a:endParaRPr lang="es-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1259632" y="404664"/>
            <a:ext cx="6980525" cy="1072989"/>
          </a:xfrm>
          <a:prstGeom prst="rect">
            <a:avLst/>
          </a:prstGeom>
        </p:spPr>
      </p:pic>
      <p:sp>
        <p:nvSpPr>
          <p:cNvPr id="3" name="CuadroTexto 2"/>
          <p:cNvSpPr txBox="1"/>
          <p:nvPr/>
        </p:nvSpPr>
        <p:spPr>
          <a:xfrm>
            <a:off x="827584" y="1124744"/>
            <a:ext cx="7128792" cy="1077218"/>
          </a:xfrm>
          <a:prstGeom prst="rect">
            <a:avLst/>
          </a:prstGeom>
          <a:noFill/>
        </p:spPr>
        <p:txBody>
          <a:bodyPr wrap="square" rtlCol="0">
            <a:spAutoFit/>
          </a:bodyPr>
          <a:lstStyle/>
          <a:p>
            <a:pPr algn="ctr"/>
            <a:r>
              <a:rPr lang="es-AR" sz="3200" dirty="0" smtClean="0"/>
              <a:t>Seguro de </a:t>
            </a:r>
            <a:r>
              <a:rPr lang="es-AR" sz="3200" dirty="0"/>
              <a:t>E</a:t>
            </a:r>
            <a:r>
              <a:rPr lang="es-AR" sz="3200" dirty="0" smtClean="0"/>
              <a:t>nfermedades Catastróficas: ¿solución o salvavidas de plomo?</a:t>
            </a:r>
            <a:endParaRPr lang="es-AR" sz="3200" dirty="0"/>
          </a:p>
        </p:txBody>
      </p:sp>
      <p:sp>
        <p:nvSpPr>
          <p:cNvPr id="4" name="CuadroTexto 3"/>
          <p:cNvSpPr txBox="1"/>
          <p:nvPr/>
        </p:nvSpPr>
        <p:spPr>
          <a:xfrm>
            <a:off x="971600" y="2564904"/>
            <a:ext cx="6552728" cy="3600986"/>
          </a:xfrm>
          <a:prstGeom prst="rect">
            <a:avLst/>
          </a:prstGeom>
          <a:noFill/>
        </p:spPr>
        <p:txBody>
          <a:bodyPr wrap="square" rtlCol="0">
            <a:spAutoFit/>
          </a:bodyPr>
          <a:lstStyle/>
          <a:p>
            <a:r>
              <a:rPr lang="es-AR" sz="2400" i="1" dirty="0" smtClean="0"/>
              <a:t>¿El Estado Nacional está en condiciones de pagar </a:t>
            </a:r>
          </a:p>
          <a:p>
            <a:r>
              <a:rPr lang="es-AR" sz="2400" i="1" dirty="0"/>
              <a:t> </a:t>
            </a:r>
            <a:r>
              <a:rPr lang="es-AR" sz="2400" i="1" dirty="0" smtClean="0"/>
              <a:t> la prima de aquellos que no tienen cobertura?</a:t>
            </a:r>
          </a:p>
          <a:p>
            <a:endParaRPr lang="es-AR" sz="2400" i="1" dirty="0"/>
          </a:p>
          <a:p>
            <a:r>
              <a:rPr lang="es-AR" sz="2400" i="1" dirty="0" smtClean="0"/>
              <a:t>¿Los aportes serán equitativos y solidarios?</a:t>
            </a:r>
          </a:p>
          <a:p>
            <a:endParaRPr lang="es-AR" sz="2400" i="1" dirty="0"/>
          </a:p>
          <a:p>
            <a:r>
              <a:rPr lang="es-AR" sz="2400" i="1" dirty="0" smtClean="0"/>
              <a:t>¿Quién y como se va a administrar?</a:t>
            </a:r>
          </a:p>
          <a:p>
            <a:endParaRPr lang="es-AR" sz="2400" i="1" dirty="0"/>
          </a:p>
          <a:p>
            <a:r>
              <a:rPr lang="es-AR" sz="2400" i="1" dirty="0" smtClean="0"/>
              <a:t>¿Quién definirá la canasta de servicios asegurado? </a:t>
            </a:r>
          </a:p>
          <a:p>
            <a:endParaRPr lang="es-AR" dirty="0"/>
          </a:p>
          <a:p>
            <a:endParaRPr lang="es-AR" dirty="0" smtClean="0"/>
          </a:p>
        </p:txBody>
      </p:sp>
      <p:sp>
        <p:nvSpPr>
          <p:cNvPr id="5" name="4 Rectángulo"/>
          <p:cNvSpPr/>
          <p:nvPr/>
        </p:nvSpPr>
        <p:spPr>
          <a:xfrm>
            <a:off x="7092280" y="6165304"/>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6" name="Marcador de número de diapositiva 5"/>
          <p:cNvSpPr>
            <a:spLocks noGrp="1"/>
          </p:cNvSpPr>
          <p:nvPr>
            <p:ph type="sldNum" sz="quarter" idx="12"/>
          </p:nvPr>
        </p:nvSpPr>
        <p:spPr/>
        <p:txBody>
          <a:bodyPr/>
          <a:lstStyle/>
          <a:p>
            <a:fld id="{3425FDE9-3094-446B-839E-5D9D7D98E5A5}" type="slidenum">
              <a:rPr lang="es-AR" smtClean="0"/>
              <a:pPr/>
              <a:t>33</a:t>
            </a:fld>
            <a:endParaRPr lang="es-AR"/>
          </a:p>
        </p:txBody>
      </p:sp>
    </p:spTree>
    <p:extLst>
      <p:ext uri="{BB962C8B-B14F-4D97-AF65-F5344CB8AC3E}">
        <p14:creationId xmlns:p14="http://schemas.microsoft.com/office/powerpoint/2010/main" val="3558730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6500858" cy="1200329"/>
          </a:xfrm>
          <a:prstGeom prst="rect">
            <a:avLst/>
          </a:prstGeom>
          <a:noFill/>
        </p:spPr>
        <p:txBody>
          <a:bodyPr wrap="square" rtlCol="0">
            <a:spAutoFit/>
          </a:bodyPr>
          <a:lstStyle/>
          <a:p>
            <a:r>
              <a:rPr lang="es-AR" sz="3600" dirty="0" smtClean="0">
                <a:solidFill>
                  <a:prstClr val="black"/>
                </a:solidFill>
              </a:rPr>
              <a:t>             Nuevas  tecnologías</a:t>
            </a:r>
          </a:p>
          <a:p>
            <a:endParaRPr lang="es-AR" dirty="0" smtClean="0">
              <a:solidFill>
                <a:prstClr val="black"/>
              </a:solidFill>
            </a:endParaRPr>
          </a:p>
          <a:p>
            <a:r>
              <a:rPr lang="es-AR" dirty="0" smtClean="0">
                <a:solidFill>
                  <a:prstClr val="black"/>
                </a:solidFill>
              </a:rPr>
              <a:t>                                </a:t>
            </a:r>
            <a:endParaRPr lang="es-AR" dirty="0">
              <a:solidFill>
                <a:prstClr val="black"/>
              </a:solidFill>
            </a:endParaRPr>
          </a:p>
        </p:txBody>
      </p:sp>
      <p:sp>
        <p:nvSpPr>
          <p:cNvPr id="9" name="8 CuadroTexto"/>
          <p:cNvSpPr txBox="1"/>
          <p:nvPr/>
        </p:nvSpPr>
        <p:spPr>
          <a:xfrm>
            <a:off x="683568" y="1268760"/>
            <a:ext cx="8064896" cy="3508653"/>
          </a:xfrm>
          <a:prstGeom prst="rect">
            <a:avLst/>
          </a:prstGeom>
          <a:noFill/>
        </p:spPr>
        <p:txBody>
          <a:bodyPr wrap="square" rtlCol="0">
            <a:spAutoFit/>
          </a:bodyPr>
          <a:lstStyle/>
          <a:p>
            <a:r>
              <a:rPr lang="es-AR" sz="3600" dirty="0" smtClean="0">
                <a:solidFill>
                  <a:prstClr val="black"/>
                </a:solidFill>
              </a:rPr>
              <a:t>Plantean numerosos interrogantes:</a:t>
            </a:r>
          </a:p>
          <a:p>
            <a:endParaRPr lang="es-AR" sz="2800" dirty="0" smtClean="0">
              <a:solidFill>
                <a:prstClr val="black"/>
              </a:solidFill>
            </a:endParaRPr>
          </a:p>
          <a:p>
            <a:pPr>
              <a:buFont typeface="Wingdings" pitchFamily="2" charset="2"/>
              <a:buChar char="ü"/>
            </a:pPr>
            <a:r>
              <a:rPr lang="es-AR" sz="2800" i="1" dirty="0" smtClean="0">
                <a:solidFill>
                  <a:prstClr val="black"/>
                </a:solidFill>
              </a:rPr>
              <a:t> Igualdad y Equidad: </a:t>
            </a:r>
            <a:r>
              <a:rPr lang="es-AR" sz="2400" i="1" dirty="0" smtClean="0">
                <a:solidFill>
                  <a:prstClr val="black"/>
                </a:solidFill>
              </a:rPr>
              <a:t>¿Toda la población puede acceder?</a:t>
            </a:r>
          </a:p>
          <a:p>
            <a:pPr>
              <a:buFont typeface="Wingdings" pitchFamily="2" charset="2"/>
              <a:buChar char="ü"/>
            </a:pPr>
            <a:r>
              <a:rPr lang="es-AR" sz="2800" i="1" dirty="0" smtClean="0">
                <a:solidFill>
                  <a:prstClr val="black"/>
                </a:solidFill>
              </a:rPr>
              <a:t> </a:t>
            </a:r>
            <a:r>
              <a:rPr lang="es-AR" sz="2800" i="1" dirty="0" smtClean="0"/>
              <a:t>¿Quién debería financiarlas?</a:t>
            </a:r>
          </a:p>
          <a:p>
            <a:pPr>
              <a:buFont typeface="Wingdings" pitchFamily="2" charset="2"/>
              <a:buChar char="ü"/>
            </a:pPr>
            <a:r>
              <a:rPr lang="es-AR" sz="2800" i="1" dirty="0" smtClean="0">
                <a:solidFill>
                  <a:prstClr val="black"/>
                </a:solidFill>
              </a:rPr>
              <a:t> </a:t>
            </a:r>
            <a:r>
              <a:rPr lang="es-AR" sz="2800" b="1" dirty="0" smtClean="0">
                <a:solidFill>
                  <a:srgbClr val="FF0000"/>
                </a:solidFill>
              </a:rPr>
              <a:t>¿A que precios? </a:t>
            </a:r>
          </a:p>
          <a:p>
            <a:pPr>
              <a:buFont typeface="Wingdings" pitchFamily="2" charset="2"/>
              <a:buChar char="ü"/>
            </a:pPr>
            <a:r>
              <a:rPr lang="es-AR" sz="2800" i="1" dirty="0" smtClean="0">
                <a:solidFill>
                  <a:prstClr val="black"/>
                </a:solidFill>
              </a:rPr>
              <a:t> Costo de oportunidad y Dilemas Éticos</a:t>
            </a:r>
          </a:p>
          <a:p>
            <a:pPr>
              <a:buFont typeface="Wingdings" pitchFamily="2" charset="2"/>
              <a:buChar char="ü"/>
            </a:pPr>
            <a:endParaRPr lang="es-AR" sz="2800" i="1" dirty="0" smtClean="0">
              <a:solidFill>
                <a:prstClr val="black"/>
              </a:solidFill>
            </a:endParaRPr>
          </a:p>
          <a:p>
            <a:endParaRPr lang="es-AR" dirty="0">
              <a:solidFill>
                <a:prstClr val="black"/>
              </a:solidFill>
            </a:endParaRPr>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34</a:t>
            </a:fld>
            <a:endParaRPr lang="es-AR"/>
          </a:p>
        </p:txBody>
      </p:sp>
    </p:spTree>
    <p:extLst>
      <p:ext uri="{BB962C8B-B14F-4D97-AF65-F5344CB8AC3E}">
        <p14:creationId xmlns:p14="http://schemas.microsoft.com/office/powerpoint/2010/main" val="4024217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1124744"/>
          <a:ext cx="7416824" cy="4608510"/>
        </p:xfrm>
        <a:graphic>
          <a:graphicData uri="http://schemas.openxmlformats.org/drawingml/2006/table">
            <a:tbl>
              <a:tblPr firstRow="1" bandRow="1">
                <a:tableStyleId>{284E427A-3D55-4303-BF80-6455036E1DE7}</a:tableStyleId>
              </a:tblPr>
              <a:tblGrid>
                <a:gridCol w="1854206"/>
                <a:gridCol w="1854206"/>
                <a:gridCol w="1854206"/>
                <a:gridCol w="1854206"/>
              </a:tblGrid>
              <a:tr h="556489">
                <a:tc>
                  <a:txBody>
                    <a:bodyPr/>
                    <a:lstStyle/>
                    <a:p>
                      <a:r>
                        <a:rPr lang="es-AR" dirty="0" smtClean="0"/>
                        <a:t>DROGA</a:t>
                      </a:r>
                      <a:endParaRPr lang="es-AR" dirty="0"/>
                    </a:p>
                  </a:txBody>
                  <a:tcPr/>
                </a:tc>
                <a:tc>
                  <a:txBody>
                    <a:bodyPr/>
                    <a:lstStyle/>
                    <a:p>
                      <a:r>
                        <a:rPr lang="es-AR" dirty="0" smtClean="0"/>
                        <a:t>ARGENTINA</a:t>
                      </a:r>
                      <a:endParaRPr lang="es-AR" dirty="0"/>
                    </a:p>
                  </a:txBody>
                  <a:tcPr/>
                </a:tc>
                <a:tc>
                  <a:txBody>
                    <a:bodyPr/>
                    <a:lstStyle/>
                    <a:p>
                      <a:r>
                        <a:rPr lang="es-AR" dirty="0" smtClean="0"/>
                        <a:t>ESPAÑA</a:t>
                      </a:r>
                      <a:endParaRPr lang="es-AR" dirty="0"/>
                    </a:p>
                  </a:txBody>
                  <a:tcPr/>
                </a:tc>
                <a:tc>
                  <a:txBody>
                    <a:bodyPr/>
                    <a:lstStyle/>
                    <a:p>
                      <a:r>
                        <a:rPr lang="es-AR" dirty="0" smtClean="0"/>
                        <a:t>INGLATERRA</a:t>
                      </a:r>
                      <a:endParaRPr lang="es-AR" dirty="0"/>
                    </a:p>
                  </a:txBody>
                  <a:tcPr/>
                </a:tc>
              </a:tr>
              <a:tr h="556489">
                <a:tc>
                  <a:txBody>
                    <a:bodyPr/>
                    <a:lstStyle/>
                    <a:p>
                      <a:r>
                        <a:rPr lang="es-AR" dirty="0" smtClean="0"/>
                        <a:t>RITUXIMAB</a:t>
                      </a:r>
                      <a:endParaRPr lang="es-AR" dirty="0"/>
                    </a:p>
                  </a:txBody>
                  <a:tcPr/>
                </a:tc>
                <a:tc>
                  <a:txBody>
                    <a:bodyPr/>
                    <a:lstStyle/>
                    <a:p>
                      <a:r>
                        <a:rPr lang="es-AR" dirty="0" smtClean="0"/>
                        <a:t>1</a:t>
                      </a:r>
                      <a:endParaRPr lang="es-AR" dirty="0"/>
                    </a:p>
                  </a:txBody>
                  <a:tcPr/>
                </a:tc>
                <a:tc>
                  <a:txBody>
                    <a:bodyPr/>
                    <a:lstStyle/>
                    <a:p>
                      <a:r>
                        <a:rPr lang="es-AR" sz="2400" dirty="0" smtClean="0"/>
                        <a:t>0.38</a:t>
                      </a:r>
                      <a:endParaRPr lang="es-AR" sz="2400" dirty="0"/>
                    </a:p>
                  </a:txBody>
                  <a:tcPr/>
                </a:tc>
                <a:tc>
                  <a:txBody>
                    <a:bodyPr/>
                    <a:lstStyle/>
                    <a:p>
                      <a:r>
                        <a:rPr lang="es-AR" sz="2400" dirty="0" smtClean="0"/>
                        <a:t>0.29</a:t>
                      </a:r>
                      <a:endParaRPr lang="es-AR" sz="2400" dirty="0"/>
                    </a:p>
                  </a:txBody>
                  <a:tcPr/>
                </a:tc>
              </a:tr>
              <a:tr h="873883">
                <a:tc>
                  <a:txBody>
                    <a:bodyPr/>
                    <a:lstStyle/>
                    <a:p>
                      <a:r>
                        <a:rPr lang="es-AR" dirty="0" smtClean="0"/>
                        <a:t>B.INTERFERON</a:t>
                      </a:r>
                      <a:endParaRPr lang="es-AR" dirty="0"/>
                    </a:p>
                  </a:txBody>
                  <a:tcPr/>
                </a:tc>
                <a:tc>
                  <a:txBody>
                    <a:bodyPr/>
                    <a:lstStyle/>
                    <a:p>
                      <a:r>
                        <a:rPr lang="es-AR" dirty="0" smtClean="0"/>
                        <a:t>1</a:t>
                      </a:r>
                      <a:endParaRPr lang="es-AR" dirty="0"/>
                    </a:p>
                  </a:txBody>
                  <a:tcPr/>
                </a:tc>
                <a:tc>
                  <a:txBody>
                    <a:bodyPr/>
                    <a:lstStyle/>
                    <a:p>
                      <a:r>
                        <a:rPr lang="es-AR" sz="2400" dirty="0" smtClean="0"/>
                        <a:t>0.22</a:t>
                      </a:r>
                      <a:endParaRPr lang="es-AR" sz="2400" dirty="0"/>
                    </a:p>
                  </a:txBody>
                  <a:tcPr/>
                </a:tc>
                <a:tc>
                  <a:txBody>
                    <a:bodyPr/>
                    <a:lstStyle/>
                    <a:p>
                      <a:r>
                        <a:rPr lang="es-AR" sz="2400" dirty="0" smtClean="0"/>
                        <a:t>0,19</a:t>
                      </a:r>
                      <a:endParaRPr lang="es-AR" sz="2400" dirty="0"/>
                    </a:p>
                  </a:txBody>
                  <a:tcPr/>
                </a:tc>
              </a:tr>
              <a:tr h="873883">
                <a:tc>
                  <a:txBody>
                    <a:bodyPr/>
                    <a:lstStyle/>
                    <a:p>
                      <a:r>
                        <a:rPr lang="es-AR" dirty="0" smtClean="0"/>
                        <a:t>COPAXONE</a:t>
                      </a:r>
                      <a:endParaRPr lang="es-AR" dirty="0"/>
                    </a:p>
                  </a:txBody>
                  <a:tcPr/>
                </a:tc>
                <a:tc>
                  <a:txBody>
                    <a:bodyPr/>
                    <a:lstStyle/>
                    <a:p>
                      <a:r>
                        <a:rPr lang="es-AR" dirty="0" smtClean="0"/>
                        <a:t>1</a:t>
                      </a:r>
                      <a:endParaRPr lang="es-AR" dirty="0"/>
                    </a:p>
                  </a:txBody>
                  <a:tcPr/>
                </a:tc>
                <a:tc>
                  <a:txBody>
                    <a:bodyPr/>
                    <a:lstStyle/>
                    <a:p>
                      <a:endParaRPr lang="es-AR" dirty="0"/>
                    </a:p>
                  </a:txBody>
                  <a:tcPr/>
                </a:tc>
                <a:tc>
                  <a:txBody>
                    <a:bodyPr/>
                    <a:lstStyle/>
                    <a:p>
                      <a:r>
                        <a:rPr lang="es-AR" sz="2400" dirty="0" smtClean="0"/>
                        <a:t>0,10</a:t>
                      </a:r>
                      <a:endParaRPr lang="es-AR" sz="2400" dirty="0"/>
                    </a:p>
                  </a:txBody>
                  <a:tcPr/>
                </a:tc>
              </a:tr>
              <a:tr h="873883">
                <a:tc>
                  <a:txBody>
                    <a:bodyPr/>
                    <a:lstStyle/>
                    <a:p>
                      <a:r>
                        <a:rPr lang="es-AR" dirty="0" smtClean="0"/>
                        <a:t>ETANERCEPT</a:t>
                      </a:r>
                      <a:endParaRPr lang="es-AR" dirty="0"/>
                    </a:p>
                  </a:txBody>
                  <a:tcPr/>
                </a:tc>
                <a:tc>
                  <a:txBody>
                    <a:bodyPr/>
                    <a:lstStyle/>
                    <a:p>
                      <a:r>
                        <a:rPr lang="es-AR" dirty="0" smtClean="0"/>
                        <a:t>1</a:t>
                      </a:r>
                      <a:endParaRPr lang="es-AR" dirty="0"/>
                    </a:p>
                  </a:txBody>
                  <a:tcPr/>
                </a:tc>
                <a:tc>
                  <a:txBody>
                    <a:bodyPr/>
                    <a:lstStyle/>
                    <a:p>
                      <a:endParaRPr lang="es-AR" sz="2400" dirty="0"/>
                    </a:p>
                  </a:txBody>
                  <a:tcPr/>
                </a:tc>
                <a:tc>
                  <a:txBody>
                    <a:bodyPr/>
                    <a:lstStyle/>
                    <a:p>
                      <a:r>
                        <a:rPr lang="es-AR" sz="2400" dirty="0" smtClean="0"/>
                        <a:t>0,35</a:t>
                      </a:r>
                      <a:endParaRPr lang="es-AR" sz="2400" dirty="0"/>
                    </a:p>
                  </a:txBody>
                  <a:tcPr/>
                </a:tc>
              </a:tr>
              <a:tr h="873883">
                <a:tc>
                  <a:txBody>
                    <a:bodyPr/>
                    <a:lstStyle/>
                    <a:p>
                      <a:r>
                        <a:rPr lang="es-AR" dirty="0" smtClean="0"/>
                        <a:t>BEVACIZUMAB</a:t>
                      </a:r>
                      <a:endParaRPr lang="es-AR" dirty="0"/>
                    </a:p>
                  </a:txBody>
                  <a:tcPr/>
                </a:tc>
                <a:tc>
                  <a:txBody>
                    <a:bodyPr/>
                    <a:lstStyle/>
                    <a:p>
                      <a:r>
                        <a:rPr lang="es-AR" dirty="0" smtClean="0"/>
                        <a:t>1</a:t>
                      </a:r>
                      <a:endParaRPr lang="es-AR" dirty="0"/>
                    </a:p>
                  </a:txBody>
                  <a:tcPr/>
                </a:tc>
                <a:tc>
                  <a:txBody>
                    <a:bodyPr/>
                    <a:lstStyle/>
                    <a:p>
                      <a:r>
                        <a:rPr lang="es-AR" sz="2400" dirty="0" smtClean="0"/>
                        <a:t>0,12</a:t>
                      </a:r>
                      <a:endParaRPr lang="es-AR" sz="2400" dirty="0"/>
                    </a:p>
                  </a:txBody>
                  <a:tcPr/>
                </a:tc>
                <a:tc>
                  <a:txBody>
                    <a:bodyPr/>
                    <a:lstStyle/>
                    <a:p>
                      <a:r>
                        <a:rPr lang="es-AR" sz="2400" dirty="0" smtClean="0"/>
                        <a:t>0,32</a:t>
                      </a:r>
                      <a:endParaRPr lang="es-AR" sz="2400" dirty="0"/>
                    </a:p>
                  </a:txBody>
                  <a:tcPr/>
                </a:tc>
              </a:tr>
            </a:tbl>
          </a:graphicData>
        </a:graphic>
      </p:graphicFrame>
      <p:sp>
        <p:nvSpPr>
          <p:cNvPr id="3" name="2 CuadroTexto"/>
          <p:cNvSpPr txBox="1"/>
          <p:nvPr/>
        </p:nvSpPr>
        <p:spPr>
          <a:xfrm>
            <a:off x="899592" y="404664"/>
            <a:ext cx="7344816" cy="646331"/>
          </a:xfrm>
          <a:prstGeom prst="rect">
            <a:avLst/>
          </a:prstGeom>
          <a:noFill/>
        </p:spPr>
        <p:txBody>
          <a:bodyPr wrap="square" rtlCol="0">
            <a:spAutoFit/>
          </a:bodyPr>
          <a:lstStyle/>
          <a:p>
            <a:r>
              <a:rPr lang="es-AR" sz="3600" dirty="0" smtClean="0"/>
              <a:t>Medicamentos de alto costo </a:t>
            </a:r>
          </a:p>
        </p:txBody>
      </p:sp>
      <p:sp>
        <p:nvSpPr>
          <p:cNvPr id="5" name="4 CuadroTexto"/>
          <p:cNvSpPr txBox="1"/>
          <p:nvPr/>
        </p:nvSpPr>
        <p:spPr>
          <a:xfrm>
            <a:off x="827584" y="5877272"/>
            <a:ext cx="7704856" cy="400110"/>
          </a:xfrm>
          <a:prstGeom prst="rect">
            <a:avLst/>
          </a:prstGeom>
          <a:noFill/>
        </p:spPr>
        <p:txBody>
          <a:bodyPr wrap="square" rtlCol="0">
            <a:spAutoFit/>
          </a:bodyPr>
          <a:lstStyle/>
          <a:p>
            <a:r>
              <a:rPr lang="es-AR" sz="2000" i="1" dirty="0" smtClean="0"/>
              <a:t>Precios comparativos entre países, a valor U$S americano, año 2012</a:t>
            </a:r>
            <a:endParaRPr lang="es-AR" sz="2000" i="1" dirty="0"/>
          </a:p>
        </p:txBody>
      </p:sp>
      <p:sp>
        <p:nvSpPr>
          <p:cNvPr id="6" name="5 CuadroTexto"/>
          <p:cNvSpPr txBox="1"/>
          <p:nvPr/>
        </p:nvSpPr>
        <p:spPr>
          <a:xfrm>
            <a:off x="1132384" y="6254080"/>
            <a:ext cx="7632848" cy="369332"/>
          </a:xfrm>
          <a:prstGeom prst="rect">
            <a:avLst/>
          </a:prstGeom>
          <a:noFill/>
        </p:spPr>
        <p:txBody>
          <a:bodyPr wrap="square" rtlCol="0">
            <a:spAutoFit/>
          </a:bodyPr>
          <a:lstStyle/>
          <a:p>
            <a:endParaRPr lang="es-AR" dirty="0"/>
          </a:p>
        </p:txBody>
      </p:sp>
      <p:sp>
        <p:nvSpPr>
          <p:cNvPr id="4" name="Marcador de número de diapositiva 3"/>
          <p:cNvSpPr>
            <a:spLocks noGrp="1"/>
          </p:cNvSpPr>
          <p:nvPr>
            <p:ph type="sldNum" sz="quarter" idx="12"/>
          </p:nvPr>
        </p:nvSpPr>
        <p:spPr/>
        <p:txBody>
          <a:bodyPr/>
          <a:lstStyle/>
          <a:p>
            <a:fld id="{3425FDE9-3094-446B-839E-5D9D7D98E5A5}" type="slidenum">
              <a:rPr lang="es-AR" smtClean="0"/>
              <a:pPr/>
              <a:t>35</a:t>
            </a:fld>
            <a:endParaRPr lang="es-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828800" y="1752600"/>
          <a:ext cx="6096000" cy="4067175"/>
        </p:xfrm>
        <a:graphic>
          <a:graphicData uri="http://schemas.openxmlformats.org/presentationml/2006/ole">
            <mc:AlternateContent xmlns:mc="http://schemas.openxmlformats.org/markup-compatibility/2006">
              <mc:Choice xmlns:v="urn:schemas-microsoft-com:vml" Requires="v">
                <p:oleObj spid="_x0000_s1033" name="Gráfico" r:id="rId3" imgW="6096135" imgH="4067089" progId="MSGraph.Chart.8">
                  <p:embed followColorScheme="full"/>
                </p:oleObj>
              </mc:Choice>
              <mc:Fallback>
                <p:oleObj name="Gráfico" r:id="rId3" imgW="6096135" imgH="4067089" progId="MSGraph.Chart.8">
                  <p:embed followColorScheme="full"/>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6096000" cy="4067175"/>
                      </a:xfrm>
                      <a:prstGeom prst="rect">
                        <a:avLst/>
                      </a:prstGeom>
                      <a:noFill/>
                      <a:effectLst>
                        <a:outerShdw dist="35921" dir="2700000" algn="ctr" rotWithShape="0">
                          <a:srgbClr val="FF000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Line 3"/>
          <p:cNvSpPr>
            <a:spLocks noChangeShapeType="1"/>
          </p:cNvSpPr>
          <p:nvPr/>
        </p:nvSpPr>
        <p:spPr bwMode="auto">
          <a:xfrm>
            <a:off x="1905000" y="2057400"/>
            <a:ext cx="0" cy="3657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endParaRPr>
          </a:p>
        </p:txBody>
      </p:sp>
      <p:sp>
        <p:nvSpPr>
          <p:cNvPr id="2052" name="Line 4"/>
          <p:cNvSpPr>
            <a:spLocks noChangeShapeType="1"/>
          </p:cNvSpPr>
          <p:nvPr/>
        </p:nvSpPr>
        <p:spPr bwMode="auto">
          <a:xfrm>
            <a:off x="1905000" y="5715000"/>
            <a:ext cx="563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endParaRPr>
          </a:p>
        </p:txBody>
      </p:sp>
      <p:sp>
        <p:nvSpPr>
          <p:cNvPr id="2053" name="Rectangle 5"/>
          <p:cNvSpPr>
            <a:spLocks noChangeArrowheads="1"/>
          </p:cNvSpPr>
          <p:nvPr/>
        </p:nvSpPr>
        <p:spPr bwMode="auto">
          <a:xfrm>
            <a:off x="2667000" y="2667000"/>
            <a:ext cx="762000" cy="2895600"/>
          </a:xfrm>
          <a:prstGeom prst="rect">
            <a:avLst/>
          </a:prstGeom>
          <a:solidFill>
            <a:srgbClr val="339966"/>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54" name="Rectangle 6"/>
          <p:cNvSpPr>
            <a:spLocks noChangeArrowheads="1"/>
          </p:cNvSpPr>
          <p:nvPr/>
        </p:nvSpPr>
        <p:spPr bwMode="auto">
          <a:xfrm>
            <a:off x="2362200" y="4114800"/>
            <a:ext cx="685800" cy="1524000"/>
          </a:xfrm>
          <a:prstGeom prst="rect">
            <a:avLst/>
          </a:prstGeom>
          <a:solidFill>
            <a:schemeClr val="accent1"/>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55" name="Text Box 7"/>
          <p:cNvSpPr txBox="1">
            <a:spLocks noChangeArrowheads="1"/>
          </p:cNvSpPr>
          <p:nvPr/>
        </p:nvSpPr>
        <p:spPr bwMode="auto">
          <a:xfrm>
            <a:off x="2057400" y="5867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s-AR" altLang="es-AR" b="1" smtClean="0">
                <a:solidFill>
                  <a:srgbClr val="FFFFFF"/>
                </a:solidFill>
              </a:rPr>
              <a:t>ARGENTINA</a:t>
            </a:r>
            <a:endParaRPr lang="es-ES" altLang="es-AR" b="1" smtClean="0">
              <a:solidFill>
                <a:srgbClr val="FFFFFF"/>
              </a:solidFill>
            </a:endParaRPr>
          </a:p>
        </p:txBody>
      </p:sp>
      <p:sp>
        <p:nvSpPr>
          <p:cNvPr id="2056" name="Rectangle 8"/>
          <p:cNvSpPr>
            <a:spLocks noChangeArrowheads="1"/>
          </p:cNvSpPr>
          <p:nvPr/>
        </p:nvSpPr>
        <p:spPr bwMode="auto">
          <a:xfrm>
            <a:off x="5486400" y="3962400"/>
            <a:ext cx="762000" cy="1600200"/>
          </a:xfrm>
          <a:prstGeom prst="rect">
            <a:avLst/>
          </a:prstGeom>
          <a:solidFill>
            <a:srgbClr val="339966"/>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57" name="Rectangle 9"/>
          <p:cNvSpPr>
            <a:spLocks noChangeArrowheads="1"/>
          </p:cNvSpPr>
          <p:nvPr/>
        </p:nvSpPr>
        <p:spPr bwMode="auto">
          <a:xfrm>
            <a:off x="5105400" y="4114800"/>
            <a:ext cx="685800" cy="1524000"/>
          </a:xfrm>
          <a:prstGeom prst="rect">
            <a:avLst/>
          </a:prstGeom>
          <a:solidFill>
            <a:schemeClr val="accent1"/>
          </a:solidFill>
          <a:ln w="9525">
            <a:solidFill>
              <a:srgbClr val="FF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58" name="Text Box 10"/>
          <p:cNvSpPr txBox="1">
            <a:spLocks noChangeArrowheads="1"/>
          </p:cNvSpPr>
          <p:nvPr/>
        </p:nvSpPr>
        <p:spPr bwMode="auto">
          <a:xfrm>
            <a:off x="4876800" y="58674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s-AR" altLang="es-AR" b="1" smtClean="0">
                <a:solidFill>
                  <a:srgbClr val="FFFFFF"/>
                </a:solidFill>
              </a:rPr>
              <a:t> INGLATERRA *</a:t>
            </a:r>
            <a:endParaRPr lang="es-ES" altLang="es-AR" b="1" smtClean="0">
              <a:solidFill>
                <a:srgbClr val="FFFFFF"/>
              </a:solidFill>
            </a:endParaRPr>
          </a:p>
        </p:txBody>
      </p:sp>
      <p:sp>
        <p:nvSpPr>
          <p:cNvPr id="2059" name="Line 11"/>
          <p:cNvSpPr>
            <a:spLocks noChangeShapeType="1"/>
          </p:cNvSpPr>
          <p:nvPr/>
        </p:nvSpPr>
        <p:spPr bwMode="auto">
          <a:xfrm flipH="1" flipV="1">
            <a:off x="2438400" y="2667000"/>
            <a:ext cx="0" cy="1295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endParaRPr>
          </a:p>
        </p:txBody>
      </p:sp>
      <p:sp>
        <p:nvSpPr>
          <p:cNvPr id="2060" name="Text Box 12"/>
          <p:cNvSpPr txBox="1">
            <a:spLocks noChangeArrowheads="1"/>
          </p:cNvSpPr>
          <p:nvPr/>
        </p:nvSpPr>
        <p:spPr bwMode="auto">
          <a:xfrm>
            <a:off x="25908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s-AR" altLang="es-AR" b="1" smtClean="0">
                <a:solidFill>
                  <a:srgbClr val="FF0000"/>
                </a:solidFill>
              </a:rPr>
              <a:t>105 %</a:t>
            </a:r>
            <a:endParaRPr lang="es-ES" altLang="es-AR" b="1" smtClean="0">
              <a:solidFill>
                <a:srgbClr val="FF0000"/>
              </a:solidFill>
            </a:endParaRPr>
          </a:p>
        </p:txBody>
      </p:sp>
      <p:sp>
        <p:nvSpPr>
          <p:cNvPr id="2061" name="Line 13"/>
          <p:cNvSpPr>
            <a:spLocks noChangeShapeType="1"/>
          </p:cNvSpPr>
          <p:nvPr/>
        </p:nvSpPr>
        <p:spPr bwMode="auto">
          <a:xfrm flipV="1">
            <a:off x="5334000" y="3581400"/>
            <a:ext cx="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AR" smtClean="0">
              <a:solidFill>
                <a:srgbClr val="FFFFFF"/>
              </a:solidFill>
            </a:endParaRPr>
          </a:p>
        </p:txBody>
      </p:sp>
      <p:sp>
        <p:nvSpPr>
          <p:cNvPr id="2062" name="Text Box 14"/>
          <p:cNvSpPr txBox="1">
            <a:spLocks noChangeArrowheads="1"/>
          </p:cNvSpPr>
          <p:nvPr/>
        </p:nvSpPr>
        <p:spPr bwMode="auto">
          <a:xfrm>
            <a:off x="5486400" y="3581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s-AR" altLang="es-AR" b="1" smtClean="0">
                <a:solidFill>
                  <a:srgbClr val="FF0000"/>
                </a:solidFill>
              </a:rPr>
              <a:t>10 %</a:t>
            </a:r>
            <a:endParaRPr lang="es-ES" altLang="es-AR" b="1" smtClean="0">
              <a:solidFill>
                <a:srgbClr val="FF0000"/>
              </a:solidFill>
            </a:endParaRPr>
          </a:p>
        </p:txBody>
      </p:sp>
      <p:sp>
        <p:nvSpPr>
          <p:cNvPr id="2063" name="Rectangle 15"/>
          <p:cNvSpPr>
            <a:spLocks noChangeArrowheads="1"/>
          </p:cNvSpPr>
          <p:nvPr/>
        </p:nvSpPr>
        <p:spPr bwMode="auto">
          <a:xfrm>
            <a:off x="6019800" y="1828800"/>
            <a:ext cx="304800" cy="228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64" name="Rectangle 16"/>
          <p:cNvSpPr>
            <a:spLocks noChangeArrowheads="1"/>
          </p:cNvSpPr>
          <p:nvPr/>
        </p:nvSpPr>
        <p:spPr bwMode="auto">
          <a:xfrm>
            <a:off x="6019800" y="2209800"/>
            <a:ext cx="304800" cy="228600"/>
          </a:xfrm>
          <a:prstGeom prst="rect">
            <a:avLst/>
          </a:prstGeom>
          <a:solidFill>
            <a:srgbClr val="33996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s-AR" altLang="es-AR" smtClean="0">
              <a:solidFill>
                <a:srgbClr val="FFFFFF"/>
              </a:solidFill>
            </a:endParaRPr>
          </a:p>
        </p:txBody>
      </p:sp>
      <p:sp>
        <p:nvSpPr>
          <p:cNvPr id="2065" name="Rectangle 17"/>
          <p:cNvSpPr>
            <a:spLocks noChangeArrowheads="1"/>
          </p:cNvSpPr>
          <p:nvPr/>
        </p:nvSpPr>
        <p:spPr bwMode="auto">
          <a:xfrm>
            <a:off x="6400800" y="1828800"/>
            <a:ext cx="252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AR" altLang="es-AR" sz="1400" smtClean="0">
                <a:solidFill>
                  <a:srgbClr val="FFFFFF"/>
                </a:solidFill>
              </a:rPr>
              <a:t>  </a:t>
            </a:r>
            <a:r>
              <a:rPr lang="es-AR" altLang="es-AR" sz="1400" b="1" smtClean="0">
                <a:solidFill>
                  <a:srgbClr val="FFFFFF"/>
                </a:solidFill>
              </a:rPr>
              <a:t>CIRUGIA CONVENCIONAL</a:t>
            </a:r>
            <a:endParaRPr lang="es-ES" altLang="es-AR" sz="1400" b="1" smtClean="0">
              <a:solidFill>
                <a:srgbClr val="FFFFFF"/>
              </a:solidFill>
            </a:endParaRPr>
          </a:p>
        </p:txBody>
      </p:sp>
      <p:sp>
        <p:nvSpPr>
          <p:cNvPr id="2066" name="Rectangle 18"/>
          <p:cNvSpPr>
            <a:spLocks noChangeArrowheads="1"/>
          </p:cNvSpPr>
          <p:nvPr/>
        </p:nvSpPr>
        <p:spPr bwMode="auto">
          <a:xfrm>
            <a:off x="6477000" y="2209800"/>
            <a:ext cx="1914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AR" altLang="es-AR" sz="1400" b="1" smtClean="0">
                <a:solidFill>
                  <a:srgbClr val="FFFFFF"/>
                </a:solidFill>
              </a:rPr>
              <a:t>C. ENDOVASCULAR</a:t>
            </a:r>
            <a:endParaRPr lang="es-ES" altLang="es-AR" sz="1400" b="1" smtClean="0">
              <a:solidFill>
                <a:srgbClr val="FFFFFF"/>
              </a:solidFill>
            </a:endParaRPr>
          </a:p>
        </p:txBody>
      </p:sp>
      <p:sp>
        <p:nvSpPr>
          <p:cNvPr id="2067" name="Text Box 19"/>
          <p:cNvSpPr txBox="1">
            <a:spLocks noChangeArrowheads="1"/>
          </p:cNvSpPr>
          <p:nvPr/>
        </p:nvSpPr>
        <p:spPr bwMode="auto">
          <a:xfrm>
            <a:off x="228600" y="0"/>
            <a:ext cx="8534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s-AR" altLang="es-AR" sz="2400" b="1" smtClean="0">
                <a:solidFill>
                  <a:srgbClr val="FFFFFF"/>
                </a:solidFill>
              </a:rPr>
              <a:t> Nuevas Tecnologías  en el tratamiento de los AAA</a:t>
            </a:r>
          </a:p>
          <a:p>
            <a:pPr algn="ctr" eaLnBrk="1" fontAlgn="base" hangingPunct="1">
              <a:spcBef>
                <a:spcPct val="50000"/>
              </a:spcBef>
              <a:spcAft>
                <a:spcPct val="0"/>
              </a:spcAft>
            </a:pPr>
            <a:r>
              <a:rPr lang="es-AR" altLang="es-AR" sz="2400" b="1" smtClean="0">
                <a:solidFill>
                  <a:srgbClr val="FFFFFF"/>
                </a:solidFill>
              </a:rPr>
              <a:t>COSTO  COMPARATIVO  DE  LA  ATENCION  IH</a:t>
            </a:r>
            <a:endParaRPr lang="es-ES" altLang="es-AR" sz="2400" b="1" smtClean="0">
              <a:solidFill>
                <a:srgbClr val="FFFFFF"/>
              </a:solidFill>
            </a:endParaRPr>
          </a:p>
        </p:txBody>
      </p:sp>
      <p:sp>
        <p:nvSpPr>
          <p:cNvPr id="2068" name="Text Box 20"/>
          <p:cNvSpPr txBox="1">
            <a:spLocks noChangeArrowheads="1"/>
          </p:cNvSpPr>
          <p:nvPr/>
        </p:nvSpPr>
        <p:spPr bwMode="auto">
          <a:xfrm>
            <a:off x="6248400" y="47244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s-AR" altLang="es-AR" smtClean="0">
              <a:solidFill>
                <a:srgbClr val="FFFFFF"/>
              </a:solidFill>
            </a:endParaRPr>
          </a:p>
        </p:txBody>
      </p:sp>
      <p:sp>
        <p:nvSpPr>
          <p:cNvPr id="2069" name="Text Box 21"/>
          <p:cNvSpPr txBox="1">
            <a:spLocks noChangeArrowheads="1"/>
          </p:cNvSpPr>
          <p:nvPr/>
        </p:nvSpPr>
        <p:spPr bwMode="auto">
          <a:xfrm>
            <a:off x="7086600" y="4724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s-AR" altLang="es-AR" smtClean="0">
              <a:solidFill>
                <a:srgbClr val="FFFFFF"/>
              </a:solidFill>
            </a:endParaRPr>
          </a:p>
        </p:txBody>
      </p:sp>
      <p:sp>
        <p:nvSpPr>
          <p:cNvPr id="2070" name="Text Box 22"/>
          <p:cNvSpPr txBox="1">
            <a:spLocks noChangeArrowheads="1"/>
          </p:cNvSpPr>
          <p:nvPr/>
        </p:nvSpPr>
        <p:spPr bwMode="auto">
          <a:xfrm>
            <a:off x="6781800" y="4419600"/>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s-AR" altLang="es-AR" sz="1400" smtClean="0">
                <a:solidFill>
                  <a:srgbClr val="FFFFFF"/>
                </a:solidFill>
              </a:rPr>
              <a:t>* Fuente: </a:t>
            </a:r>
            <a:r>
              <a:rPr lang="es-AR" altLang="es-AR" sz="1400" u="sng" smtClean="0">
                <a:solidFill>
                  <a:srgbClr val="FFFFFF"/>
                </a:solidFill>
              </a:rPr>
              <a:t>EVAR 1</a:t>
            </a:r>
          </a:p>
          <a:p>
            <a:pPr eaLnBrk="1" fontAlgn="base" hangingPunct="1">
              <a:spcBef>
                <a:spcPct val="50000"/>
              </a:spcBef>
              <a:spcAft>
                <a:spcPct val="0"/>
              </a:spcAft>
            </a:pPr>
            <a:r>
              <a:rPr lang="es-ES" altLang="es-AR" sz="1400" i="1" smtClean="0">
                <a:solidFill>
                  <a:srgbClr val="FFFFFF"/>
                </a:solidFill>
              </a:rPr>
              <a:t>   N Engl J Med. </a:t>
            </a:r>
          </a:p>
          <a:p>
            <a:pPr eaLnBrk="1" fontAlgn="base" hangingPunct="1">
              <a:spcBef>
                <a:spcPct val="50000"/>
              </a:spcBef>
              <a:spcAft>
                <a:spcPct val="0"/>
              </a:spcAft>
            </a:pPr>
            <a:r>
              <a:rPr lang="es-ES" altLang="es-AR" sz="1400" i="1" smtClean="0">
                <a:solidFill>
                  <a:srgbClr val="FFFFFF"/>
                </a:solidFill>
              </a:rPr>
              <a:t>   20:362, 2010. </a:t>
            </a:r>
          </a:p>
        </p:txBody>
      </p:sp>
      <p:sp>
        <p:nvSpPr>
          <p:cNvPr id="2" name="Marcador de número de diapositiva 1"/>
          <p:cNvSpPr>
            <a:spLocks noGrp="1"/>
          </p:cNvSpPr>
          <p:nvPr>
            <p:ph type="sldNum" sz="quarter" idx="12"/>
          </p:nvPr>
        </p:nvSpPr>
        <p:spPr/>
        <p:txBody>
          <a:bodyPr/>
          <a:lstStyle/>
          <a:p>
            <a:fld id="{1634B6CB-1B68-4E65-8E4C-44586A8E51B6}" type="slidenum">
              <a:rPr lang="es-ES" altLang="es-AR" smtClean="0">
                <a:solidFill>
                  <a:srgbClr val="FFFFFF"/>
                </a:solidFill>
              </a:rPr>
              <a:pPr/>
              <a:t>36</a:t>
            </a:fld>
            <a:endParaRPr lang="es-ES" altLang="es-AR">
              <a:solidFill>
                <a:srgbClr val="FFFFFF"/>
              </a:solidFill>
            </a:endParaRPr>
          </a:p>
        </p:txBody>
      </p:sp>
    </p:spTree>
    <p:extLst>
      <p:ext uri="{BB962C8B-B14F-4D97-AF65-F5344CB8AC3E}">
        <p14:creationId xmlns:p14="http://schemas.microsoft.com/office/powerpoint/2010/main" val="918489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548680"/>
            <a:ext cx="6500858" cy="1200329"/>
          </a:xfrm>
          <a:prstGeom prst="rect">
            <a:avLst/>
          </a:prstGeom>
          <a:noFill/>
        </p:spPr>
        <p:txBody>
          <a:bodyPr wrap="square" rtlCol="0">
            <a:spAutoFit/>
          </a:bodyPr>
          <a:lstStyle/>
          <a:p>
            <a:r>
              <a:rPr lang="es-AR" sz="3600" dirty="0" smtClean="0">
                <a:solidFill>
                  <a:prstClr val="black"/>
                </a:solidFill>
              </a:rPr>
              <a:t>             Nuevas  tecnologías</a:t>
            </a:r>
          </a:p>
          <a:p>
            <a:endParaRPr lang="es-AR" dirty="0" smtClean="0">
              <a:solidFill>
                <a:prstClr val="black"/>
              </a:solidFill>
            </a:endParaRPr>
          </a:p>
          <a:p>
            <a:r>
              <a:rPr lang="es-AR" dirty="0" smtClean="0">
                <a:solidFill>
                  <a:prstClr val="black"/>
                </a:solidFill>
              </a:rPr>
              <a:t>                                </a:t>
            </a:r>
            <a:endParaRPr lang="es-AR" dirty="0">
              <a:solidFill>
                <a:prstClr val="black"/>
              </a:solidFill>
            </a:endParaRPr>
          </a:p>
        </p:txBody>
      </p:sp>
      <p:sp>
        <p:nvSpPr>
          <p:cNvPr id="9" name="8 CuadroTexto"/>
          <p:cNvSpPr txBox="1"/>
          <p:nvPr/>
        </p:nvSpPr>
        <p:spPr>
          <a:xfrm>
            <a:off x="683568" y="1268760"/>
            <a:ext cx="8064896" cy="3508653"/>
          </a:xfrm>
          <a:prstGeom prst="rect">
            <a:avLst/>
          </a:prstGeom>
          <a:noFill/>
        </p:spPr>
        <p:txBody>
          <a:bodyPr wrap="square" rtlCol="0">
            <a:spAutoFit/>
          </a:bodyPr>
          <a:lstStyle/>
          <a:p>
            <a:r>
              <a:rPr lang="es-AR" sz="3600" dirty="0" smtClean="0">
                <a:solidFill>
                  <a:prstClr val="black"/>
                </a:solidFill>
              </a:rPr>
              <a:t>Plantean numerosos interrogantes:</a:t>
            </a:r>
          </a:p>
          <a:p>
            <a:endParaRPr lang="es-AR" sz="2800" dirty="0" smtClean="0">
              <a:solidFill>
                <a:prstClr val="black"/>
              </a:solidFill>
            </a:endParaRPr>
          </a:p>
          <a:p>
            <a:pPr>
              <a:buFont typeface="Wingdings" pitchFamily="2" charset="2"/>
              <a:buChar char="ü"/>
            </a:pPr>
            <a:r>
              <a:rPr lang="es-AR" sz="2800" i="1" dirty="0" smtClean="0">
                <a:solidFill>
                  <a:prstClr val="black"/>
                </a:solidFill>
              </a:rPr>
              <a:t> Igualdad y Equidad: </a:t>
            </a:r>
            <a:r>
              <a:rPr lang="es-AR" sz="2400" i="1" dirty="0" smtClean="0">
                <a:solidFill>
                  <a:prstClr val="black"/>
                </a:solidFill>
              </a:rPr>
              <a:t>¿Toda la población puede acceder?</a:t>
            </a:r>
          </a:p>
          <a:p>
            <a:pPr>
              <a:buFont typeface="Wingdings" pitchFamily="2" charset="2"/>
              <a:buChar char="ü"/>
            </a:pPr>
            <a:r>
              <a:rPr lang="es-AR" sz="2800" i="1" dirty="0" smtClean="0">
                <a:solidFill>
                  <a:prstClr val="black"/>
                </a:solidFill>
              </a:rPr>
              <a:t> ¿Quién debería financiarlas?</a:t>
            </a:r>
          </a:p>
          <a:p>
            <a:pPr>
              <a:buFont typeface="Wingdings" pitchFamily="2" charset="2"/>
              <a:buChar char="ü"/>
            </a:pPr>
            <a:r>
              <a:rPr lang="es-AR" sz="2800" i="1" dirty="0" smtClean="0">
                <a:solidFill>
                  <a:prstClr val="black"/>
                </a:solidFill>
              </a:rPr>
              <a:t> </a:t>
            </a:r>
            <a:r>
              <a:rPr lang="es-AR" sz="2800" b="1" dirty="0" smtClean="0"/>
              <a:t>¿A que precios? </a:t>
            </a:r>
          </a:p>
          <a:p>
            <a:pPr>
              <a:buFont typeface="Wingdings" pitchFamily="2" charset="2"/>
              <a:buChar char="ü"/>
            </a:pPr>
            <a:r>
              <a:rPr lang="es-AR" sz="2800" i="1" dirty="0" smtClean="0">
                <a:solidFill>
                  <a:prstClr val="black"/>
                </a:solidFill>
              </a:rPr>
              <a:t> </a:t>
            </a:r>
            <a:r>
              <a:rPr lang="es-AR" sz="2800" b="1" i="1" dirty="0" smtClean="0">
                <a:solidFill>
                  <a:srgbClr val="FF0000"/>
                </a:solidFill>
              </a:rPr>
              <a:t>Costo de oportunidad y Dilemas Éticos</a:t>
            </a:r>
          </a:p>
          <a:p>
            <a:pPr>
              <a:buFont typeface="Wingdings" pitchFamily="2" charset="2"/>
              <a:buChar char="ü"/>
            </a:pPr>
            <a:endParaRPr lang="es-AR" sz="2800" i="1" dirty="0" smtClean="0">
              <a:solidFill>
                <a:prstClr val="black"/>
              </a:solidFill>
            </a:endParaRPr>
          </a:p>
          <a:p>
            <a:endParaRPr lang="es-AR" dirty="0">
              <a:solidFill>
                <a:prstClr val="black"/>
              </a:solidFill>
            </a:endParaRPr>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37</a:t>
            </a:fld>
            <a:endParaRPr lang="es-AR"/>
          </a:p>
        </p:txBody>
      </p:sp>
    </p:spTree>
    <p:extLst>
      <p:ext uri="{BB962C8B-B14F-4D97-AF65-F5344CB8AC3E}">
        <p14:creationId xmlns:p14="http://schemas.microsoft.com/office/powerpoint/2010/main" val="1368051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115616" y="404664"/>
            <a:ext cx="6624736" cy="1298561"/>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924944"/>
            <a:ext cx="3384376" cy="2891820"/>
          </a:xfrm>
          <a:prstGeom prst="rect">
            <a:avLst/>
          </a:prstGeom>
          <a:ln w="38100" cap="sq">
            <a:solidFill>
              <a:srgbClr val="000000"/>
            </a:solidFill>
            <a:prstDash val="solid"/>
            <a:miter lim="800000"/>
          </a:ln>
          <a:effectLst>
            <a:outerShdw blurRad="152400" dist="317500" dir="5400000" sx="90000" sy="-19000" rotWithShape="0">
              <a:prstClr val="black">
                <a:alpha val="15000"/>
              </a:prstClr>
            </a:outerShdw>
          </a:effectLst>
        </p:spPr>
      </p:pic>
      <p:pic>
        <p:nvPicPr>
          <p:cNvPr id="5" name="4 Imagen" descr="pobreza.jpg"/>
          <p:cNvPicPr>
            <a:picLocks noChangeAspect="1"/>
          </p:cNvPicPr>
          <p:nvPr/>
        </p:nvPicPr>
        <p:blipFill>
          <a:blip r:embed="rId4" cstate="print"/>
          <a:stretch>
            <a:fillRect/>
          </a:stretch>
        </p:blipFill>
        <p:spPr>
          <a:xfrm>
            <a:off x="4716016" y="2924944"/>
            <a:ext cx="3384376" cy="2862237"/>
          </a:xfrm>
          <a:prstGeom prst="rect">
            <a:avLst/>
          </a:prstGeom>
          <a:ln w="38100" cap="sq">
            <a:solidFill>
              <a:srgbClr val="000000"/>
            </a:solidFill>
            <a:prstDash val="solid"/>
            <a:miter lim="800000"/>
          </a:ln>
          <a:effectLst>
            <a:outerShdw blurRad="152400" dist="317500" dir="5400000" sx="90000" sy="-19000" rotWithShape="0">
              <a:prstClr val="black">
                <a:alpha val="15000"/>
              </a:prstClr>
            </a:outerShdw>
          </a:effectLst>
        </p:spPr>
      </p:pic>
      <p:sp>
        <p:nvSpPr>
          <p:cNvPr id="6" name="5 CuadroTexto"/>
          <p:cNvSpPr txBox="1"/>
          <p:nvPr/>
        </p:nvSpPr>
        <p:spPr>
          <a:xfrm>
            <a:off x="1043608" y="1844824"/>
            <a:ext cx="7344816" cy="1077218"/>
          </a:xfrm>
          <a:prstGeom prst="rect">
            <a:avLst/>
          </a:prstGeom>
          <a:noFill/>
        </p:spPr>
        <p:txBody>
          <a:bodyPr wrap="square" rtlCol="0">
            <a:spAutoFit/>
          </a:bodyPr>
          <a:lstStyle/>
          <a:p>
            <a:pPr algn="ctr"/>
            <a:r>
              <a:rPr lang="es-AR" sz="3200" dirty="0" smtClean="0"/>
              <a:t>¿Es más fuerte el dolor de la artritis reumatoide o el de un niño con hambre?</a:t>
            </a:r>
            <a:endParaRPr lang="es-AR" sz="3200" dirty="0"/>
          </a:p>
        </p:txBody>
      </p:sp>
      <p:sp>
        <p:nvSpPr>
          <p:cNvPr id="8" name="7 CuadroTexto"/>
          <p:cNvSpPr txBox="1"/>
          <p:nvPr/>
        </p:nvSpPr>
        <p:spPr>
          <a:xfrm>
            <a:off x="899592" y="980728"/>
            <a:ext cx="7992888" cy="584775"/>
          </a:xfrm>
          <a:prstGeom prst="rect">
            <a:avLst/>
          </a:prstGeom>
          <a:noFill/>
        </p:spPr>
        <p:txBody>
          <a:bodyPr wrap="square" rtlCol="0">
            <a:spAutoFit/>
          </a:bodyPr>
          <a:lstStyle/>
          <a:p>
            <a:r>
              <a:rPr lang="es-AR" sz="3200" dirty="0" smtClean="0"/>
              <a:t>Costo de oportunidad y dilemas éticos</a:t>
            </a:r>
            <a:endParaRPr lang="es-AR" sz="3200" dirty="0"/>
          </a:p>
        </p:txBody>
      </p:sp>
      <p:sp>
        <p:nvSpPr>
          <p:cNvPr id="9" name="8 Rectángulo"/>
          <p:cNvSpPr/>
          <p:nvPr/>
        </p:nvSpPr>
        <p:spPr>
          <a:xfrm>
            <a:off x="7164288" y="6237312"/>
            <a:ext cx="1636666"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38</a:t>
            </a:fld>
            <a:endParaRPr lang="es-AR"/>
          </a:p>
        </p:txBody>
      </p:sp>
    </p:spTree>
    <p:extLst>
      <p:ext uri="{BB962C8B-B14F-4D97-AF65-F5344CB8AC3E}">
        <p14:creationId xmlns:p14="http://schemas.microsoft.com/office/powerpoint/2010/main" val="3781160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44824"/>
            <a:ext cx="8064896" cy="4832092"/>
          </a:xfrm>
          <a:prstGeom prst="rect">
            <a:avLst/>
          </a:prstGeom>
          <a:noFill/>
        </p:spPr>
        <p:txBody>
          <a:bodyPr wrap="square" rtlCol="0">
            <a:spAutoFit/>
          </a:bodyPr>
          <a:lstStyle/>
          <a:p>
            <a:pPr algn="just">
              <a:buFont typeface="Wingdings" pitchFamily="2" charset="2"/>
              <a:buChar char="v"/>
            </a:pPr>
            <a:r>
              <a:rPr lang="es-AR" sz="2400" dirty="0" smtClean="0"/>
              <a:t>       </a:t>
            </a:r>
            <a:r>
              <a:rPr lang="es-AR" sz="2400" i="1" dirty="0" smtClean="0"/>
              <a:t>Los </a:t>
            </a:r>
            <a:r>
              <a:rPr lang="es-AR" sz="2400" i="1" dirty="0"/>
              <a:t>niveles de </a:t>
            </a:r>
            <a:r>
              <a:rPr lang="es-AR" sz="2400" i="1" dirty="0" smtClean="0"/>
              <a:t>cobertura de las NT y el  </a:t>
            </a:r>
            <a:r>
              <a:rPr lang="es-AR" sz="2400" i="1" dirty="0"/>
              <a:t>racionamiento a </a:t>
            </a:r>
            <a:r>
              <a:rPr lang="es-AR" sz="2400" i="1" dirty="0" smtClean="0"/>
              <a:t>su accesibilidad, </a:t>
            </a:r>
            <a:r>
              <a:rPr lang="es-AR" sz="2400" i="1" dirty="0"/>
              <a:t>deberán  ser la resultante de  un proceso de </a:t>
            </a:r>
            <a:r>
              <a:rPr lang="es-AR" sz="2400" i="1" u="sng" dirty="0"/>
              <a:t>priorización de objetivos  sanitarios y búsqueda de </a:t>
            </a:r>
            <a:r>
              <a:rPr lang="es-AR" sz="2400" i="1" u="sng" dirty="0" smtClean="0"/>
              <a:t>consensos, con una fuerte participación del Estado</a:t>
            </a:r>
            <a:endParaRPr lang="es-AR" sz="2400" i="1" u="sng" dirty="0"/>
          </a:p>
          <a:p>
            <a:endParaRPr lang="es-AR" sz="2400" dirty="0" smtClean="0"/>
          </a:p>
          <a:p>
            <a:pPr algn="just">
              <a:buFont typeface="Wingdings" pitchFamily="2" charset="2"/>
              <a:buChar char="v"/>
            </a:pPr>
            <a:r>
              <a:rPr lang="es-AR" sz="2400" dirty="0" smtClean="0"/>
              <a:t>       </a:t>
            </a:r>
            <a:r>
              <a:rPr lang="es-AR" sz="2400" i="1" dirty="0" smtClean="0"/>
              <a:t>Deberían incluirse en una </a:t>
            </a:r>
            <a:r>
              <a:rPr lang="es-AR" sz="2400" i="1" u="sng" dirty="0" smtClean="0"/>
              <a:t>canasta de servicios asegurados para TODA LA POBLACION</a:t>
            </a:r>
            <a:r>
              <a:rPr lang="es-AR" sz="2400" i="1" dirty="0" smtClean="0"/>
              <a:t>  de manera explicita.</a:t>
            </a:r>
          </a:p>
          <a:p>
            <a:pPr algn="just">
              <a:buFont typeface="Wingdings" pitchFamily="2" charset="2"/>
              <a:buChar char="v"/>
            </a:pPr>
            <a:endParaRPr lang="es-AR" sz="2800" i="1" dirty="0" smtClean="0"/>
          </a:p>
          <a:p>
            <a:pPr algn="just">
              <a:buFont typeface="Wingdings" pitchFamily="2" charset="2"/>
              <a:buChar char="v"/>
            </a:pPr>
            <a:r>
              <a:rPr lang="es-AR" sz="2800" i="1" dirty="0" smtClean="0"/>
              <a:t>    El beneficiario debería conoce de manera explicita, aquellas</a:t>
            </a:r>
            <a:r>
              <a:rPr lang="es-AR" sz="2400" i="1" dirty="0" smtClean="0"/>
              <a:t> que no tendrán </a:t>
            </a:r>
            <a:r>
              <a:rPr lang="es-AR" sz="2400" i="1" smtClean="0"/>
              <a:t>cobertura ni </a:t>
            </a:r>
            <a:r>
              <a:rPr lang="es-AR" sz="2400" i="1" dirty="0" smtClean="0"/>
              <a:t>rembolso, por falta de evidencia que la avale</a:t>
            </a:r>
          </a:p>
          <a:p>
            <a:pPr algn="just"/>
            <a:r>
              <a:rPr lang="es-AR" sz="3200" i="1" dirty="0" smtClean="0"/>
              <a:t> </a:t>
            </a:r>
          </a:p>
        </p:txBody>
      </p:sp>
      <p:sp>
        <p:nvSpPr>
          <p:cNvPr id="3" name="2 Rectángulo"/>
          <p:cNvSpPr/>
          <p:nvPr/>
        </p:nvSpPr>
        <p:spPr>
          <a:xfrm>
            <a:off x="7092280" y="6237312"/>
            <a:ext cx="1636666" cy="338554"/>
          </a:xfrm>
          <a:prstGeom prst="rect">
            <a:avLst/>
          </a:prstGeom>
        </p:spPr>
        <p:txBody>
          <a:bodyPr wrap="none">
            <a:spAutoFit/>
          </a:bodyPr>
          <a:lstStyle/>
          <a:p>
            <a:pPr>
              <a:defRPr/>
            </a:pPr>
            <a:r>
              <a:rPr lang="es-AR" sz="1600" b="1" i="1" dirty="0"/>
              <a:t>Dr. Luis Scervino</a:t>
            </a:r>
          </a:p>
        </p:txBody>
      </p:sp>
      <p:sp>
        <p:nvSpPr>
          <p:cNvPr id="4" name="3 CuadroTexto"/>
          <p:cNvSpPr txBox="1"/>
          <p:nvPr/>
        </p:nvSpPr>
        <p:spPr>
          <a:xfrm>
            <a:off x="251520" y="260648"/>
            <a:ext cx="6696744" cy="646331"/>
          </a:xfrm>
          <a:prstGeom prst="rect">
            <a:avLst/>
          </a:prstGeom>
          <a:noFill/>
        </p:spPr>
        <p:txBody>
          <a:bodyPr wrap="square" rtlCol="0">
            <a:spAutoFit/>
          </a:bodyPr>
          <a:lstStyle/>
          <a:p>
            <a:r>
              <a:rPr lang="es-AR" sz="3600" b="1" dirty="0" smtClean="0"/>
              <a:t>Conclusiones:</a:t>
            </a:r>
            <a:endParaRPr lang="es-AR" sz="3600" b="1" dirty="0"/>
          </a:p>
        </p:txBody>
      </p:sp>
      <p:sp>
        <p:nvSpPr>
          <p:cNvPr id="6" name="5 CuadroTexto"/>
          <p:cNvSpPr txBox="1"/>
          <p:nvPr/>
        </p:nvSpPr>
        <p:spPr>
          <a:xfrm>
            <a:off x="539552" y="1196752"/>
            <a:ext cx="3744416" cy="584775"/>
          </a:xfrm>
          <a:prstGeom prst="rect">
            <a:avLst/>
          </a:prstGeom>
          <a:noFill/>
        </p:spPr>
        <p:txBody>
          <a:bodyPr wrap="square" rtlCol="0">
            <a:spAutoFit/>
          </a:bodyPr>
          <a:lstStyle/>
          <a:p>
            <a:r>
              <a:rPr lang="es-AR" sz="3200" dirty="0" smtClean="0"/>
              <a:t>Conclusiones:</a:t>
            </a:r>
            <a:endParaRPr lang="es-AR" sz="3200" dirty="0"/>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39</a:t>
            </a:fld>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85728"/>
            <a:ext cx="6500858" cy="1569660"/>
          </a:xfrm>
          <a:prstGeom prst="rect">
            <a:avLst/>
          </a:prstGeom>
          <a:noFill/>
        </p:spPr>
        <p:txBody>
          <a:bodyPr wrap="square" rtlCol="0">
            <a:spAutoFit/>
          </a:bodyPr>
          <a:lstStyle/>
          <a:p>
            <a:r>
              <a:rPr lang="es-AR" sz="3600" dirty="0" smtClean="0"/>
              <a:t>             Nuevas  tecnologías:</a:t>
            </a:r>
          </a:p>
          <a:p>
            <a:r>
              <a:rPr lang="es-AR" sz="2400" dirty="0" smtClean="0"/>
              <a:t>    3 características comunes y una consecuencia</a:t>
            </a:r>
          </a:p>
          <a:p>
            <a:endParaRPr lang="es-AR" dirty="0" smtClean="0"/>
          </a:p>
          <a:p>
            <a:r>
              <a:rPr lang="es-AR" dirty="0" smtClean="0"/>
              <a:t>                                </a:t>
            </a:r>
            <a:endParaRPr lang="es-AR" dirty="0"/>
          </a:p>
        </p:txBody>
      </p:sp>
      <p:sp>
        <p:nvSpPr>
          <p:cNvPr id="3" name="2 CuadroTexto"/>
          <p:cNvSpPr txBox="1"/>
          <p:nvPr/>
        </p:nvSpPr>
        <p:spPr>
          <a:xfrm>
            <a:off x="3714744" y="1357298"/>
            <a:ext cx="1643074" cy="954107"/>
          </a:xfrm>
          <a:prstGeom prst="rect">
            <a:avLst/>
          </a:prstGeom>
          <a:noFill/>
        </p:spPr>
        <p:txBody>
          <a:bodyPr wrap="square" rtlCol="0">
            <a:spAutoFit/>
          </a:bodyPr>
          <a:lstStyle/>
          <a:p>
            <a:pPr algn="ctr"/>
            <a:r>
              <a:rPr lang="es-AR" sz="2800" dirty="0" smtClean="0"/>
              <a:t>Alto  Costo</a:t>
            </a:r>
            <a:endParaRPr lang="es-AR" sz="2800" dirty="0"/>
          </a:p>
        </p:txBody>
      </p:sp>
      <p:sp>
        <p:nvSpPr>
          <p:cNvPr id="4" name="3 CuadroTexto"/>
          <p:cNvSpPr txBox="1"/>
          <p:nvPr/>
        </p:nvSpPr>
        <p:spPr>
          <a:xfrm rot="10800000" flipV="1">
            <a:off x="755576" y="1484784"/>
            <a:ext cx="2286016" cy="954107"/>
          </a:xfrm>
          <a:prstGeom prst="rect">
            <a:avLst/>
          </a:prstGeom>
          <a:noFill/>
        </p:spPr>
        <p:txBody>
          <a:bodyPr wrap="square" rtlCol="0">
            <a:spAutoFit/>
          </a:bodyPr>
          <a:lstStyle/>
          <a:p>
            <a:pPr algn="ctr"/>
            <a:r>
              <a:rPr lang="es-AR" sz="2800" dirty="0" smtClean="0"/>
              <a:t>Crecimiento        inexorable</a:t>
            </a:r>
            <a:endParaRPr lang="es-AR" sz="2800" dirty="0"/>
          </a:p>
        </p:txBody>
      </p:sp>
      <p:sp>
        <p:nvSpPr>
          <p:cNvPr id="5" name="4 CuadroTexto"/>
          <p:cNvSpPr txBox="1"/>
          <p:nvPr/>
        </p:nvSpPr>
        <p:spPr>
          <a:xfrm>
            <a:off x="5940152" y="1412776"/>
            <a:ext cx="2714644" cy="954107"/>
          </a:xfrm>
          <a:prstGeom prst="rect">
            <a:avLst/>
          </a:prstGeom>
          <a:noFill/>
        </p:spPr>
        <p:txBody>
          <a:bodyPr wrap="square" rtlCol="0">
            <a:spAutoFit/>
          </a:bodyPr>
          <a:lstStyle/>
          <a:p>
            <a:pPr algn="ctr"/>
            <a:r>
              <a:rPr lang="es-AR" sz="2800" dirty="0" smtClean="0"/>
              <a:t>Efectividad</a:t>
            </a:r>
          </a:p>
          <a:p>
            <a:pPr algn="ctr"/>
            <a:r>
              <a:rPr lang="es-AR" sz="2800" dirty="0" smtClean="0"/>
              <a:t>Incierta</a:t>
            </a:r>
            <a:endParaRPr lang="es-AR" sz="2800" dirty="0"/>
          </a:p>
        </p:txBody>
      </p:sp>
      <p:sp>
        <p:nvSpPr>
          <p:cNvPr id="6" name="5 CuadroTexto"/>
          <p:cNvSpPr txBox="1"/>
          <p:nvPr/>
        </p:nvSpPr>
        <p:spPr>
          <a:xfrm>
            <a:off x="899592" y="3573016"/>
            <a:ext cx="7344816" cy="2185214"/>
          </a:xfrm>
          <a:prstGeom prst="rect">
            <a:avLst/>
          </a:prstGeom>
          <a:noFill/>
        </p:spPr>
        <p:txBody>
          <a:bodyPr wrap="square" rtlCol="0">
            <a:spAutoFit/>
          </a:bodyPr>
          <a:lstStyle/>
          <a:p>
            <a:pPr algn="ctr"/>
            <a:r>
              <a:rPr lang="es-AR" sz="3200" dirty="0" smtClean="0"/>
              <a:t>Fuerte  impacto  sobre  el  gasto  en </a:t>
            </a:r>
          </a:p>
          <a:p>
            <a:pPr algn="ctr"/>
            <a:r>
              <a:rPr lang="es-AR" sz="3200" dirty="0" smtClean="0"/>
              <a:t>Atención Médica</a:t>
            </a:r>
          </a:p>
          <a:p>
            <a:endParaRPr lang="es-AR" sz="2400" dirty="0" smtClean="0"/>
          </a:p>
          <a:p>
            <a:r>
              <a:rPr lang="es-AR" sz="2400" i="1" dirty="0" smtClean="0"/>
              <a:t>Explicarían la mitad del  incremento del  gasto en los Estados Unidos  </a:t>
            </a:r>
            <a:r>
              <a:rPr lang="es-AR" i="1" dirty="0" smtClean="0"/>
              <a:t>(N ENGL J MED 355,9. 2006</a:t>
            </a:r>
            <a:r>
              <a:rPr lang="es-AR" sz="2400" dirty="0" smtClean="0"/>
              <a:t>)</a:t>
            </a:r>
            <a:endParaRPr lang="es-AR" sz="2400" dirty="0"/>
          </a:p>
        </p:txBody>
      </p:sp>
      <p:sp>
        <p:nvSpPr>
          <p:cNvPr id="7" name="6 Flecha abajo"/>
          <p:cNvSpPr/>
          <p:nvPr/>
        </p:nvSpPr>
        <p:spPr>
          <a:xfrm>
            <a:off x="3707904" y="2420888"/>
            <a:ext cx="18722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Marcador de número de diapositiva 8"/>
          <p:cNvSpPr>
            <a:spLocks noGrp="1"/>
          </p:cNvSpPr>
          <p:nvPr>
            <p:ph type="sldNum" sz="quarter" idx="12"/>
          </p:nvPr>
        </p:nvSpPr>
        <p:spPr/>
        <p:txBody>
          <a:bodyPr/>
          <a:lstStyle/>
          <a:p>
            <a:fld id="{3425FDE9-3094-446B-839E-5D9D7D98E5A5}" type="slidenum">
              <a:rPr lang="es-AR" smtClean="0"/>
              <a:pPr/>
              <a:t>4</a:t>
            </a:fld>
            <a:endParaRPr lang="es-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cami.jpg"/>
          <p:cNvPicPr>
            <a:picLocks noChangeAspect="1"/>
          </p:cNvPicPr>
          <p:nvPr/>
        </p:nvPicPr>
        <p:blipFill>
          <a:blip r:embed="rId2" cstate="print"/>
          <a:stretch>
            <a:fillRect/>
          </a:stretch>
        </p:blipFill>
        <p:spPr>
          <a:xfrm>
            <a:off x="395536" y="188640"/>
            <a:ext cx="2867300" cy="1228843"/>
          </a:xfrm>
          <a:prstGeom prst="rect">
            <a:avLst/>
          </a:prstGeom>
        </p:spPr>
      </p:pic>
      <p:pic>
        <p:nvPicPr>
          <p:cNvPr id="5" name="4 Imagen" descr="congreso acami.jpg"/>
          <p:cNvPicPr>
            <a:picLocks noChangeAspect="1"/>
          </p:cNvPicPr>
          <p:nvPr/>
        </p:nvPicPr>
        <p:blipFill>
          <a:blip r:embed="rId3" cstate="print"/>
          <a:stretch>
            <a:fillRect/>
          </a:stretch>
        </p:blipFill>
        <p:spPr>
          <a:xfrm>
            <a:off x="1547664" y="1844824"/>
            <a:ext cx="5984251" cy="3496904"/>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p:spPr>
      </p:pic>
      <p:sp>
        <p:nvSpPr>
          <p:cNvPr id="6" name="5 Rectángulo"/>
          <p:cNvSpPr/>
          <p:nvPr/>
        </p:nvSpPr>
        <p:spPr>
          <a:xfrm>
            <a:off x="7020272" y="6165304"/>
            <a:ext cx="1635063" cy="338554"/>
          </a:xfrm>
          <a:prstGeom prst="rect">
            <a:avLst/>
          </a:prstGeom>
        </p:spPr>
        <p:txBody>
          <a:bodyPr wrap="none">
            <a:spAutoFit/>
          </a:bodyPr>
          <a:lstStyle/>
          <a:p>
            <a:pPr>
              <a:defRPr/>
            </a:pPr>
            <a:r>
              <a:rPr lang="es-AR" sz="1600" b="1" i="1" dirty="0"/>
              <a:t>Dr. Luis Scervino</a:t>
            </a:r>
          </a:p>
        </p:txBody>
      </p:sp>
      <p:sp>
        <p:nvSpPr>
          <p:cNvPr id="7" name="6 CuadroTexto"/>
          <p:cNvSpPr txBox="1"/>
          <p:nvPr/>
        </p:nvSpPr>
        <p:spPr>
          <a:xfrm>
            <a:off x="3923928" y="620688"/>
            <a:ext cx="3816424" cy="707886"/>
          </a:xfrm>
          <a:prstGeom prst="rect">
            <a:avLst/>
          </a:prstGeom>
          <a:noFill/>
        </p:spPr>
        <p:txBody>
          <a:bodyPr wrap="square" rtlCol="0">
            <a:spAutoFit/>
          </a:bodyPr>
          <a:lstStyle/>
          <a:p>
            <a:r>
              <a:rPr lang="es-AR" sz="4000" dirty="0" smtClean="0"/>
              <a:t>Muchas  Gracias</a:t>
            </a:r>
            <a:endParaRPr lang="es-AR" sz="4000" dirty="0"/>
          </a:p>
        </p:txBody>
      </p:sp>
      <p:sp>
        <p:nvSpPr>
          <p:cNvPr id="2" name="Marcador de número de diapositiva 1"/>
          <p:cNvSpPr>
            <a:spLocks noGrp="1"/>
          </p:cNvSpPr>
          <p:nvPr>
            <p:ph type="sldNum" sz="quarter" idx="12"/>
          </p:nvPr>
        </p:nvSpPr>
        <p:spPr/>
        <p:txBody>
          <a:bodyPr/>
          <a:lstStyle/>
          <a:p>
            <a:fld id="{3425FDE9-3094-446B-839E-5D9D7D98E5A5}" type="slidenum">
              <a:rPr lang="es-AR" smtClean="0"/>
              <a:pPr/>
              <a:t>40</a:t>
            </a:fld>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836712"/>
            <a:ext cx="8352928" cy="4031873"/>
          </a:xfrm>
          <a:prstGeom prst="rect">
            <a:avLst/>
          </a:prstGeom>
          <a:noFill/>
        </p:spPr>
        <p:txBody>
          <a:bodyPr wrap="square" rtlCol="0">
            <a:spAutoFit/>
          </a:bodyPr>
          <a:lstStyle/>
          <a:p>
            <a:pPr algn="just"/>
            <a:r>
              <a:rPr lang="es-AR" sz="2800" dirty="0" smtClean="0"/>
              <a:t>Pero no  solo las nuevas tecnologías son responsables del incremento del gasto en la atención médica…</a:t>
            </a:r>
          </a:p>
          <a:p>
            <a:endParaRPr lang="es-AR" sz="4000" dirty="0" smtClean="0"/>
          </a:p>
          <a:p>
            <a:pPr algn="ctr"/>
            <a:r>
              <a:rPr lang="es-AR" sz="4000" dirty="0" smtClean="0"/>
              <a:t>Entre un 21 y un 34 %  del gasto corresponde a  procesos y /o servicios que no aportan valor en términos de salud ni calidad de vida*.</a:t>
            </a:r>
            <a:endParaRPr lang="es-AR" sz="4000" dirty="0"/>
          </a:p>
        </p:txBody>
      </p:sp>
      <p:sp>
        <p:nvSpPr>
          <p:cNvPr id="3" name="2 CuadroTexto"/>
          <p:cNvSpPr txBox="1"/>
          <p:nvPr/>
        </p:nvSpPr>
        <p:spPr>
          <a:xfrm>
            <a:off x="539552" y="5373216"/>
            <a:ext cx="5929354" cy="400110"/>
          </a:xfrm>
          <a:prstGeom prst="rect">
            <a:avLst/>
          </a:prstGeom>
          <a:noFill/>
        </p:spPr>
        <p:txBody>
          <a:bodyPr wrap="square" rtlCol="0">
            <a:spAutoFit/>
          </a:bodyPr>
          <a:lstStyle/>
          <a:p>
            <a:r>
              <a:rPr lang="es-AR" sz="2000" b="1" i="1" dirty="0" smtClean="0"/>
              <a:t>*</a:t>
            </a:r>
            <a:r>
              <a:rPr lang="es-AR" sz="2000" b="1" i="1" dirty="0" err="1" smtClean="0"/>
              <a:t>Berwick</a:t>
            </a:r>
            <a:r>
              <a:rPr lang="es-AR" sz="2000" b="1" i="1" dirty="0" smtClean="0"/>
              <a:t> and </a:t>
            </a:r>
            <a:r>
              <a:rPr lang="es-AR" sz="2000" b="1" i="1" dirty="0" err="1" smtClean="0"/>
              <a:t>Hackbert</a:t>
            </a:r>
            <a:r>
              <a:rPr lang="es-AR" sz="2000" b="1" i="1" dirty="0" smtClean="0"/>
              <a:t>. JAMA, 307:1513, 2012 </a:t>
            </a:r>
            <a:endParaRPr lang="es-AR" sz="2000" b="1" i="1" dirty="0"/>
          </a:p>
        </p:txBody>
      </p:sp>
      <p:sp>
        <p:nvSpPr>
          <p:cNvPr id="4" name="3 Rectángulo"/>
          <p:cNvSpPr/>
          <p:nvPr/>
        </p:nvSpPr>
        <p:spPr>
          <a:xfrm>
            <a:off x="4499992" y="6237312"/>
            <a:ext cx="4464496" cy="338554"/>
          </a:xfrm>
          <a:prstGeom prst="rect">
            <a:avLst/>
          </a:prstGeom>
        </p:spPr>
        <p:txBody>
          <a:bodyPr wrap="square">
            <a:spAutoFit/>
          </a:bodyPr>
          <a:lstStyle/>
          <a:p>
            <a:pPr>
              <a:defRPr/>
            </a:pPr>
            <a:r>
              <a:rPr lang="es-AR" sz="1600" b="1" i="1" dirty="0" smtClean="0"/>
              <a:t>                               Dr</a:t>
            </a:r>
            <a:r>
              <a:rPr lang="es-AR" sz="1600" b="1" i="1" dirty="0"/>
              <a:t>. Luis Scervino</a:t>
            </a:r>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5</a:t>
            </a:fld>
            <a:endParaRPr lang="es-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S.jpg"/>
          <p:cNvPicPr>
            <a:picLocks noChangeAspect="1"/>
          </p:cNvPicPr>
          <p:nvPr/>
        </p:nvPicPr>
        <p:blipFill>
          <a:blip r:embed="rId2" cstate="print"/>
          <a:stretch>
            <a:fillRect/>
          </a:stretch>
        </p:blipFill>
        <p:spPr>
          <a:xfrm>
            <a:off x="1187624" y="476672"/>
            <a:ext cx="6912768" cy="5898993"/>
          </a:xfrm>
          <a:prstGeom prst="rect">
            <a:avLst/>
          </a:prstGeom>
        </p:spPr>
      </p:pic>
      <p:sp>
        <p:nvSpPr>
          <p:cNvPr id="3" name="Marcador de número de diapositiva 2"/>
          <p:cNvSpPr>
            <a:spLocks noGrp="1"/>
          </p:cNvSpPr>
          <p:nvPr>
            <p:ph type="sldNum" sz="quarter" idx="12"/>
          </p:nvPr>
        </p:nvSpPr>
        <p:spPr/>
        <p:txBody>
          <a:bodyPr/>
          <a:lstStyle/>
          <a:p>
            <a:fld id="{3425FDE9-3094-446B-839E-5D9D7D98E5A5}" type="slidenum">
              <a:rPr lang="es-AR" smtClean="0"/>
              <a:pPr/>
              <a:t>6</a:t>
            </a:fld>
            <a:endParaRPr lang="es-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85728"/>
            <a:ext cx="6500858" cy="1200329"/>
          </a:xfrm>
          <a:prstGeom prst="rect">
            <a:avLst/>
          </a:prstGeom>
          <a:noFill/>
        </p:spPr>
        <p:txBody>
          <a:bodyPr wrap="square" rtlCol="0">
            <a:spAutoFit/>
          </a:bodyPr>
          <a:lstStyle/>
          <a:p>
            <a:r>
              <a:rPr lang="es-AR" sz="3600" dirty="0" smtClean="0">
                <a:solidFill>
                  <a:prstClr val="black"/>
                </a:solidFill>
              </a:rPr>
              <a:t>             Nuevas  tecnologías</a:t>
            </a:r>
          </a:p>
          <a:p>
            <a:endParaRPr lang="es-AR" dirty="0" smtClean="0">
              <a:solidFill>
                <a:prstClr val="black"/>
              </a:solidFill>
            </a:endParaRPr>
          </a:p>
          <a:p>
            <a:r>
              <a:rPr lang="es-AR" dirty="0" smtClean="0">
                <a:solidFill>
                  <a:prstClr val="black"/>
                </a:solidFill>
              </a:rPr>
              <a:t>                                </a:t>
            </a:r>
            <a:endParaRPr lang="es-AR" dirty="0">
              <a:solidFill>
                <a:prstClr val="black"/>
              </a:solidFill>
            </a:endParaRPr>
          </a:p>
        </p:txBody>
      </p:sp>
      <p:sp>
        <p:nvSpPr>
          <p:cNvPr id="3" name="2 CuadroTexto"/>
          <p:cNvSpPr txBox="1"/>
          <p:nvPr/>
        </p:nvSpPr>
        <p:spPr>
          <a:xfrm>
            <a:off x="3714744" y="1357298"/>
            <a:ext cx="1643074" cy="954107"/>
          </a:xfrm>
          <a:prstGeom prst="rect">
            <a:avLst/>
          </a:prstGeom>
          <a:noFill/>
        </p:spPr>
        <p:txBody>
          <a:bodyPr wrap="square" rtlCol="0">
            <a:spAutoFit/>
          </a:bodyPr>
          <a:lstStyle/>
          <a:p>
            <a:pPr algn="ctr"/>
            <a:r>
              <a:rPr lang="es-AR" sz="2800" dirty="0" smtClean="0">
                <a:solidFill>
                  <a:prstClr val="black"/>
                </a:solidFill>
              </a:rPr>
              <a:t>Alto  Costo</a:t>
            </a:r>
            <a:endParaRPr lang="es-AR" sz="2800" dirty="0">
              <a:solidFill>
                <a:prstClr val="black"/>
              </a:solidFill>
            </a:endParaRPr>
          </a:p>
        </p:txBody>
      </p:sp>
      <p:sp>
        <p:nvSpPr>
          <p:cNvPr id="4" name="3 CuadroTexto"/>
          <p:cNvSpPr txBox="1"/>
          <p:nvPr/>
        </p:nvSpPr>
        <p:spPr>
          <a:xfrm rot="10800000" flipV="1">
            <a:off x="827584" y="1484784"/>
            <a:ext cx="2286016" cy="954107"/>
          </a:xfrm>
          <a:prstGeom prst="rect">
            <a:avLst/>
          </a:prstGeom>
          <a:noFill/>
        </p:spPr>
        <p:txBody>
          <a:bodyPr wrap="square" rtlCol="0">
            <a:spAutoFit/>
          </a:bodyPr>
          <a:lstStyle/>
          <a:p>
            <a:pPr algn="ctr"/>
            <a:r>
              <a:rPr lang="es-AR" sz="2800" dirty="0" smtClean="0">
                <a:solidFill>
                  <a:prstClr val="black"/>
                </a:solidFill>
              </a:rPr>
              <a:t>Crecimiento        inexorable</a:t>
            </a:r>
            <a:endParaRPr lang="es-AR" sz="2800" dirty="0">
              <a:solidFill>
                <a:prstClr val="black"/>
              </a:solidFill>
            </a:endParaRPr>
          </a:p>
        </p:txBody>
      </p:sp>
      <p:sp>
        <p:nvSpPr>
          <p:cNvPr id="5" name="4 CuadroTexto"/>
          <p:cNvSpPr txBox="1"/>
          <p:nvPr/>
        </p:nvSpPr>
        <p:spPr>
          <a:xfrm>
            <a:off x="6084168" y="1484784"/>
            <a:ext cx="2714644" cy="954107"/>
          </a:xfrm>
          <a:prstGeom prst="rect">
            <a:avLst/>
          </a:prstGeom>
          <a:noFill/>
        </p:spPr>
        <p:txBody>
          <a:bodyPr wrap="square" rtlCol="0">
            <a:spAutoFit/>
          </a:bodyPr>
          <a:lstStyle/>
          <a:p>
            <a:pPr algn="ctr"/>
            <a:r>
              <a:rPr lang="es-AR" sz="2800" dirty="0" smtClean="0">
                <a:solidFill>
                  <a:prstClr val="black"/>
                </a:solidFill>
              </a:rPr>
              <a:t>Efectividad</a:t>
            </a:r>
          </a:p>
          <a:p>
            <a:pPr algn="ctr"/>
            <a:r>
              <a:rPr lang="es-AR" sz="2800" dirty="0" smtClean="0">
                <a:solidFill>
                  <a:prstClr val="black"/>
                </a:solidFill>
              </a:rPr>
              <a:t>Incierta</a:t>
            </a:r>
            <a:endParaRPr lang="es-AR" sz="2800" dirty="0">
              <a:solidFill>
                <a:prstClr val="black"/>
              </a:solidFill>
            </a:endParaRPr>
          </a:p>
        </p:txBody>
      </p:sp>
      <p:sp>
        <p:nvSpPr>
          <p:cNvPr id="6" name="5 CuadroTexto"/>
          <p:cNvSpPr txBox="1"/>
          <p:nvPr/>
        </p:nvSpPr>
        <p:spPr>
          <a:xfrm>
            <a:off x="755576" y="3501008"/>
            <a:ext cx="7344816" cy="2185214"/>
          </a:xfrm>
          <a:prstGeom prst="rect">
            <a:avLst/>
          </a:prstGeom>
          <a:noFill/>
        </p:spPr>
        <p:txBody>
          <a:bodyPr wrap="square" rtlCol="0">
            <a:spAutoFit/>
          </a:bodyPr>
          <a:lstStyle/>
          <a:p>
            <a:pPr algn="ctr"/>
            <a:r>
              <a:rPr lang="es-AR" sz="3200" b="1" dirty="0" smtClean="0">
                <a:solidFill>
                  <a:schemeClr val="accent1">
                    <a:lumMod val="75000"/>
                  </a:schemeClr>
                </a:solidFill>
              </a:rPr>
              <a:t>Alto impacto sobre el gasto</a:t>
            </a:r>
          </a:p>
          <a:p>
            <a:pPr algn="ctr"/>
            <a:r>
              <a:rPr lang="es-AR" sz="3200" b="1" dirty="0" smtClean="0">
                <a:solidFill>
                  <a:schemeClr val="accent1">
                    <a:lumMod val="75000"/>
                  </a:schemeClr>
                </a:solidFill>
              </a:rPr>
              <a:t>de los sistemas de salud</a:t>
            </a:r>
          </a:p>
          <a:p>
            <a:endParaRPr lang="es-AR" sz="2400" dirty="0" smtClean="0">
              <a:solidFill>
                <a:prstClr val="black"/>
              </a:solidFill>
            </a:endParaRPr>
          </a:p>
          <a:p>
            <a:r>
              <a:rPr lang="es-AR" sz="2400" i="1" dirty="0" smtClean="0">
                <a:solidFill>
                  <a:prstClr val="black"/>
                </a:solidFill>
              </a:rPr>
              <a:t>Explicarían la mitad del  incremento del  gasto en los Estados Unidos  </a:t>
            </a:r>
            <a:r>
              <a:rPr lang="es-AR" i="1" dirty="0" smtClean="0">
                <a:solidFill>
                  <a:prstClr val="black"/>
                </a:solidFill>
              </a:rPr>
              <a:t>(N ENGL J MED 355,9. 2006</a:t>
            </a:r>
            <a:r>
              <a:rPr lang="es-AR" sz="2400" dirty="0" smtClean="0">
                <a:solidFill>
                  <a:prstClr val="black"/>
                </a:solidFill>
              </a:rPr>
              <a:t>)</a:t>
            </a:r>
            <a:endParaRPr lang="es-AR" sz="2400" dirty="0">
              <a:solidFill>
                <a:prstClr val="black"/>
              </a:solidFill>
            </a:endParaRPr>
          </a:p>
        </p:txBody>
      </p:sp>
      <p:sp>
        <p:nvSpPr>
          <p:cNvPr id="7" name="6 Flecha abajo"/>
          <p:cNvSpPr/>
          <p:nvPr/>
        </p:nvSpPr>
        <p:spPr>
          <a:xfrm>
            <a:off x="3563888" y="2420888"/>
            <a:ext cx="20882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9" name="Marcador de número de diapositiva 8"/>
          <p:cNvSpPr>
            <a:spLocks noGrp="1"/>
          </p:cNvSpPr>
          <p:nvPr>
            <p:ph type="sldNum" sz="quarter" idx="12"/>
          </p:nvPr>
        </p:nvSpPr>
        <p:spPr/>
        <p:txBody>
          <a:bodyPr/>
          <a:lstStyle/>
          <a:p>
            <a:fld id="{3425FDE9-3094-446B-839E-5D9D7D98E5A5}" type="slidenum">
              <a:rPr lang="es-AR" smtClean="0"/>
              <a:pPr/>
              <a:t>7</a:t>
            </a:fld>
            <a:endParaRPr lang="es-AR"/>
          </a:p>
        </p:txBody>
      </p:sp>
    </p:spTree>
    <p:extLst>
      <p:ext uri="{BB962C8B-B14F-4D97-AF65-F5344CB8AC3E}">
        <p14:creationId xmlns:p14="http://schemas.microsoft.com/office/powerpoint/2010/main" val="2299212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285728"/>
            <a:ext cx="6500858" cy="1200329"/>
          </a:xfrm>
          <a:prstGeom prst="rect">
            <a:avLst/>
          </a:prstGeom>
          <a:noFill/>
        </p:spPr>
        <p:txBody>
          <a:bodyPr wrap="square" rtlCol="0">
            <a:spAutoFit/>
          </a:bodyPr>
          <a:lstStyle/>
          <a:p>
            <a:r>
              <a:rPr lang="es-AR" sz="3600" dirty="0" smtClean="0"/>
              <a:t>             Nuevas  tecnologías</a:t>
            </a:r>
          </a:p>
          <a:p>
            <a:endParaRPr lang="es-AR" dirty="0" smtClean="0"/>
          </a:p>
          <a:p>
            <a:r>
              <a:rPr lang="es-AR" dirty="0" smtClean="0"/>
              <a:t>                                </a:t>
            </a:r>
            <a:endParaRPr lang="es-AR" dirty="0"/>
          </a:p>
        </p:txBody>
      </p:sp>
      <p:sp>
        <p:nvSpPr>
          <p:cNvPr id="7" name="6 Flecha abajo"/>
          <p:cNvSpPr/>
          <p:nvPr/>
        </p:nvSpPr>
        <p:spPr>
          <a:xfrm>
            <a:off x="3563888" y="908720"/>
            <a:ext cx="164307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CuadroTexto"/>
          <p:cNvSpPr txBox="1"/>
          <p:nvPr/>
        </p:nvSpPr>
        <p:spPr>
          <a:xfrm>
            <a:off x="755576" y="1412776"/>
            <a:ext cx="7344816" cy="1077218"/>
          </a:xfrm>
          <a:prstGeom prst="rect">
            <a:avLst/>
          </a:prstGeom>
          <a:noFill/>
        </p:spPr>
        <p:txBody>
          <a:bodyPr wrap="square" rtlCol="0">
            <a:spAutoFit/>
          </a:bodyPr>
          <a:lstStyle/>
          <a:p>
            <a:pPr algn="ctr"/>
            <a:r>
              <a:rPr lang="es-AR" sz="3200" dirty="0" smtClean="0"/>
              <a:t>Se presentan habitualmente con un</a:t>
            </a:r>
          </a:p>
          <a:p>
            <a:pPr algn="ctr"/>
            <a:r>
              <a:rPr lang="es-AR" sz="3200" dirty="0" smtClean="0"/>
              <a:t> alto nivel de efectividad</a:t>
            </a:r>
            <a:endParaRPr lang="es-AR" sz="3200" dirty="0"/>
          </a:p>
        </p:txBody>
      </p:sp>
      <p:sp>
        <p:nvSpPr>
          <p:cNvPr id="11" name="10 CuadroTexto"/>
          <p:cNvSpPr txBox="1"/>
          <p:nvPr/>
        </p:nvSpPr>
        <p:spPr>
          <a:xfrm>
            <a:off x="899592" y="3140968"/>
            <a:ext cx="7272808" cy="954107"/>
          </a:xfrm>
          <a:prstGeom prst="rect">
            <a:avLst/>
          </a:prstGeom>
          <a:noFill/>
        </p:spPr>
        <p:txBody>
          <a:bodyPr wrap="square" rtlCol="0">
            <a:spAutoFit/>
          </a:bodyPr>
          <a:lstStyle/>
          <a:p>
            <a:pPr algn="ctr"/>
            <a:r>
              <a:rPr lang="es-AR" sz="2800" dirty="0" smtClean="0"/>
              <a:t>Condicionando a los  sistemas  de  salud  </a:t>
            </a:r>
          </a:p>
          <a:p>
            <a:pPr algn="ctr"/>
            <a:r>
              <a:rPr lang="es-AR" sz="2800" dirty="0" smtClean="0"/>
              <a:t>a  incluir  su cobertura rápidamente</a:t>
            </a:r>
            <a:endParaRPr lang="es-AR" sz="2800" dirty="0"/>
          </a:p>
        </p:txBody>
      </p:sp>
      <p:sp>
        <p:nvSpPr>
          <p:cNvPr id="12" name="11 Flecha abajo"/>
          <p:cNvSpPr/>
          <p:nvPr/>
        </p:nvSpPr>
        <p:spPr>
          <a:xfrm>
            <a:off x="3635896" y="2492896"/>
            <a:ext cx="164307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CuadroTexto"/>
          <p:cNvSpPr txBox="1"/>
          <p:nvPr/>
        </p:nvSpPr>
        <p:spPr>
          <a:xfrm>
            <a:off x="251520" y="4797152"/>
            <a:ext cx="8496944" cy="1384995"/>
          </a:xfrm>
          <a:prstGeom prst="rect">
            <a:avLst/>
          </a:prstGeom>
          <a:noFill/>
        </p:spPr>
        <p:txBody>
          <a:bodyPr wrap="square" rtlCol="0">
            <a:spAutoFit/>
          </a:bodyPr>
          <a:lstStyle/>
          <a:p>
            <a:pPr algn="ctr"/>
            <a:r>
              <a:rPr lang="es-AR" sz="2800" dirty="0" smtClean="0"/>
              <a:t>Pero </a:t>
            </a:r>
            <a:r>
              <a:rPr lang="es-AR" sz="2800" b="1" u="sng" dirty="0" smtClean="0"/>
              <a:t>el paso del tiempo es esencial </a:t>
            </a:r>
          </a:p>
          <a:p>
            <a:pPr algn="ctr"/>
            <a:r>
              <a:rPr lang="es-AR" sz="2800" dirty="0" smtClean="0"/>
              <a:t>para   afianzar la evidencia que respalde </a:t>
            </a:r>
          </a:p>
          <a:p>
            <a:pPr algn="ctr"/>
            <a:r>
              <a:rPr lang="es-AR" sz="2800" dirty="0" smtClean="0"/>
              <a:t>su  seguridad  y su costo efectividad </a:t>
            </a:r>
            <a:endParaRPr lang="es-AR" sz="2800" dirty="0"/>
          </a:p>
        </p:txBody>
      </p:sp>
      <p:sp>
        <p:nvSpPr>
          <p:cNvPr id="14" name="13 Flecha abajo"/>
          <p:cNvSpPr/>
          <p:nvPr/>
        </p:nvSpPr>
        <p:spPr>
          <a:xfrm>
            <a:off x="3635896" y="4293096"/>
            <a:ext cx="164307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número de diapositiva 2"/>
          <p:cNvSpPr>
            <a:spLocks noGrp="1"/>
          </p:cNvSpPr>
          <p:nvPr>
            <p:ph type="sldNum" sz="quarter" idx="12"/>
          </p:nvPr>
        </p:nvSpPr>
        <p:spPr/>
        <p:txBody>
          <a:bodyPr/>
          <a:lstStyle/>
          <a:p>
            <a:fld id="{3425FDE9-3094-446B-839E-5D9D7D98E5A5}" type="slidenum">
              <a:rPr lang="es-AR" smtClean="0"/>
              <a:pPr/>
              <a:t>8</a:t>
            </a:fld>
            <a:endParaRPr lang="es-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475656" y="1628800"/>
          <a:ext cx="6624736"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611560" y="332656"/>
            <a:ext cx="7848872" cy="954107"/>
          </a:xfrm>
          <a:prstGeom prst="rect">
            <a:avLst/>
          </a:prstGeom>
          <a:noFill/>
        </p:spPr>
        <p:txBody>
          <a:bodyPr wrap="square" rtlCol="0">
            <a:spAutoFit/>
          </a:bodyPr>
          <a:lstStyle/>
          <a:p>
            <a:pPr algn="ctr"/>
            <a:r>
              <a:rPr lang="es-AR" sz="2800" dirty="0" smtClean="0"/>
              <a:t>Evolución de la mortalidad hospitalaria del IAM: 1960  - 2010</a:t>
            </a:r>
            <a:endParaRPr lang="es-AR" sz="2800" dirty="0"/>
          </a:p>
        </p:txBody>
      </p:sp>
      <p:sp>
        <p:nvSpPr>
          <p:cNvPr id="4" name="3 CuadroTexto"/>
          <p:cNvSpPr txBox="1"/>
          <p:nvPr/>
        </p:nvSpPr>
        <p:spPr>
          <a:xfrm rot="16200000">
            <a:off x="-535922" y="3136322"/>
            <a:ext cx="3240360" cy="369332"/>
          </a:xfrm>
          <a:prstGeom prst="rect">
            <a:avLst/>
          </a:prstGeom>
          <a:noFill/>
        </p:spPr>
        <p:txBody>
          <a:bodyPr wrap="square" rtlCol="0">
            <a:spAutoFit/>
          </a:bodyPr>
          <a:lstStyle/>
          <a:p>
            <a:r>
              <a:rPr lang="es-AR" dirty="0" smtClean="0"/>
              <a:t>         % DE MORTALIDAD</a:t>
            </a:r>
            <a:endParaRPr lang="es-AR" dirty="0"/>
          </a:p>
        </p:txBody>
      </p:sp>
      <p:sp>
        <p:nvSpPr>
          <p:cNvPr id="6" name="5 CuadroTexto"/>
          <p:cNvSpPr txBox="1"/>
          <p:nvPr/>
        </p:nvSpPr>
        <p:spPr>
          <a:xfrm>
            <a:off x="1907704" y="1772816"/>
            <a:ext cx="864096" cy="523220"/>
          </a:xfrm>
          <a:prstGeom prst="rect">
            <a:avLst/>
          </a:prstGeom>
          <a:noFill/>
        </p:spPr>
        <p:txBody>
          <a:bodyPr wrap="square" rtlCol="0">
            <a:spAutoFit/>
          </a:bodyPr>
          <a:lstStyle/>
          <a:p>
            <a:r>
              <a:rPr lang="es-AR" sz="2800" b="1" dirty="0" smtClean="0">
                <a:solidFill>
                  <a:srgbClr val="FF0000"/>
                </a:solidFill>
              </a:rPr>
              <a:t>29%</a:t>
            </a:r>
            <a:endParaRPr lang="es-AR" sz="2800" b="1" dirty="0">
              <a:solidFill>
                <a:srgbClr val="FF0000"/>
              </a:solidFill>
            </a:endParaRPr>
          </a:p>
        </p:txBody>
      </p:sp>
      <p:sp>
        <p:nvSpPr>
          <p:cNvPr id="7" name="6 CuadroTexto"/>
          <p:cNvSpPr txBox="1"/>
          <p:nvPr/>
        </p:nvSpPr>
        <p:spPr>
          <a:xfrm>
            <a:off x="3923928" y="3861048"/>
            <a:ext cx="1440160" cy="523220"/>
          </a:xfrm>
          <a:prstGeom prst="rect">
            <a:avLst/>
          </a:prstGeom>
          <a:noFill/>
        </p:spPr>
        <p:txBody>
          <a:bodyPr wrap="square" rtlCol="0">
            <a:spAutoFit/>
          </a:bodyPr>
          <a:lstStyle/>
          <a:p>
            <a:r>
              <a:rPr lang="es-AR" sz="2800" b="1" dirty="0" smtClean="0">
                <a:solidFill>
                  <a:srgbClr val="FF0000"/>
                </a:solidFill>
              </a:rPr>
              <a:t>12%</a:t>
            </a:r>
            <a:endParaRPr lang="es-AR" sz="2800" b="1" dirty="0">
              <a:solidFill>
                <a:srgbClr val="FF0000"/>
              </a:solidFill>
            </a:endParaRPr>
          </a:p>
        </p:txBody>
      </p:sp>
      <p:sp>
        <p:nvSpPr>
          <p:cNvPr id="8" name="7 Rectángulo"/>
          <p:cNvSpPr/>
          <p:nvPr/>
        </p:nvSpPr>
        <p:spPr>
          <a:xfrm>
            <a:off x="1655168" y="5445224"/>
            <a:ext cx="7488832" cy="369332"/>
          </a:xfrm>
          <a:prstGeom prst="rect">
            <a:avLst/>
          </a:prstGeom>
        </p:spPr>
        <p:txBody>
          <a:bodyPr wrap="square">
            <a:spAutoFit/>
          </a:bodyPr>
          <a:lstStyle/>
          <a:p>
            <a:r>
              <a:rPr lang="es-AR" dirty="0" smtClean="0"/>
              <a:t>Fuente: Rev</a:t>
            </a:r>
            <a:r>
              <a:rPr lang="es-AR" dirty="0"/>
              <a:t>. argent. </a:t>
            </a:r>
            <a:r>
              <a:rPr lang="es-AR" dirty="0" err="1"/>
              <a:t>cardiol</a:t>
            </a:r>
            <a:r>
              <a:rPr lang="es-AR" dirty="0"/>
              <a:t>. v.75 n.3 Buenos Aires mayo/jun. 2007</a:t>
            </a:r>
          </a:p>
        </p:txBody>
      </p:sp>
      <p:sp>
        <p:nvSpPr>
          <p:cNvPr id="9" name="8 Rectángulo"/>
          <p:cNvSpPr/>
          <p:nvPr/>
        </p:nvSpPr>
        <p:spPr>
          <a:xfrm>
            <a:off x="7020272" y="6165304"/>
            <a:ext cx="1635063" cy="338554"/>
          </a:xfrm>
          <a:prstGeom prst="rect">
            <a:avLst/>
          </a:prstGeom>
        </p:spPr>
        <p:txBody>
          <a:bodyPr wrap="none">
            <a:spAutoFit/>
          </a:bodyPr>
          <a:lstStyle/>
          <a:p>
            <a:pPr>
              <a:defRPr/>
            </a:pPr>
            <a:r>
              <a:rPr lang="es-AR" sz="1600" b="1" i="1" dirty="0" smtClean="0"/>
              <a:t>Dr. Luis Scervino</a:t>
            </a:r>
            <a:endParaRPr lang="es-AR" sz="1600" b="1" i="1" dirty="0"/>
          </a:p>
        </p:txBody>
      </p:sp>
      <p:sp>
        <p:nvSpPr>
          <p:cNvPr id="5" name="Marcador de número de diapositiva 4"/>
          <p:cNvSpPr>
            <a:spLocks noGrp="1"/>
          </p:cNvSpPr>
          <p:nvPr>
            <p:ph type="sldNum" sz="quarter" idx="12"/>
          </p:nvPr>
        </p:nvSpPr>
        <p:spPr/>
        <p:txBody>
          <a:bodyPr/>
          <a:lstStyle/>
          <a:p>
            <a:fld id="{3425FDE9-3094-446B-839E-5D9D7D98E5A5}" type="slidenum">
              <a:rPr lang="es-AR" smtClean="0"/>
              <a:pPr/>
              <a:t>9</a:t>
            </a:fld>
            <a:endParaRPr lang="es-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Haz de luz">
  <a:themeElements>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Haz de luz">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z de luz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Haz de luz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Haz de luz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Haz de luz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Haz de luz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Haz de luz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Haz de luz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Haz de luz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Haz de luz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9228</TotalTime>
  <Words>1706</Words>
  <Application>Microsoft Office PowerPoint</Application>
  <PresentationFormat>Presentación en pantalla (4:3)</PresentationFormat>
  <Paragraphs>328</Paragraphs>
  <Slides>40</Slides>
  <Notes>3</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50" baseType="lpstr">
      <vt:lpstr>Arial</vt:lpstr>
      <vt:lpstr>Calibri</vt:lpstr>
      <vt:lpstr>Franklin Gothic Book</vt:lpstr>
      <vt:lpstr>Franklin Gothic Medium</vt:lpstr>
      <vt:lpstr>Times New Roman</vt:lpstr>
      <vt:lpstr>Wingdings</vt:lpstr>
      <vt:lpstr>Wingdings 2</vt:lpstr>
      <vt:lpstr>Haz de luz</vt:lpstr>
      <vt:lpstr>Viajes</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OSOSS</dc:creator>
  <cp:lastModifiedBy>Dr. Luis Alberto Scervino</cp:lastModifiedBy>
  <cp:revision>45</cp:revision>
  <cp:lastPrinted>2015-09-16T14:52:47Z</cp:lastPrinted>
  <dcterms:created xsi:type="dcterms:W3CDTF">2015-09-07T21:58:23Z</dcterms:created>
  <dcterms:modified xsi:type="dcterms:W3CDTF">2015-09-16T14:56:06Z</dcterms:modified>
</cp:coreProperties>
</file>